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776730" y="395985"/>
            <a:ext cx="5590539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92680" y="395985"/>
            <a:ext cx="5358638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5440" y="1112265"/>
            <a:ext cx="8453119" cy="3008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5/11/2023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2940" y="6369938"/>
            <a:ext cx="274954" cy="224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212121"/>
                </a:solidFill>
                <a:latin typeface="Arial MT"/>
                <a:cs typeface="Arial MT"/>
              </a:defRPr>
            </a:lvl1pPr>
          </a:lstStyle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7400" y="6353047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16276" y="668782"/>
            <a:ext cx="48514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>
                <a:solidFill>
                  <a:srgbClr val="BEBEBE"/>
                </a:solidFill>
              </a:rPr>
              <a:t>Advanced</a:t>
            </a:r>
            <a:r>
              <a:rPr sz="3600" spc="-25" dirty="0">
                <a:solidFill>
                  <a:srgbClr val="BEBEBE"/>
                </a:solidFill>
              </a:rPr>
              <a:t> </a:t>
            </a:r>
            <a:r>
              <a:rPr sz="3600" spc="-5" dirty="0">
                <a:solidFill>
                  <a:srgbClr val="BEBEBE"/>
                </a:solidFill>
              </a:rPr>
              <a:t>data</a:t>
            </a:r>
            <a:r>
              <a:rPr sz="3600" spc="-45" dirty="0">
                <a:solidFill>
                  <a:srgbClr val="BEBEBE"/>
                </a:solidFill>
              </a:rPr>
              <a:t> </a:t>
            </a:r>
            <a:r>
              <a:rPr sz="3600" dirty="0">
                <a:solidFill>
                  <a:srgbClr val="BEBEBE"/>
                </a:solidFill>
              </a:rPr>
              <a:t>Security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2839973" y="1771015"/>
            <a:ext cx="3606800" cy="2099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latin typeface="Arial"/>
                <a:cs typeface="Arial"/>
              </a:rPr>
              <a:t>Part</a:t>
            </a:r>
            <a:r>
              <a:rPr sz="2400" b="1" spc="-3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II:</a:t>
            </a:r>
            <a:endParaRPr sz="24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400" spc="-5" dirty="0">
                <a:latin typeface="Arial MT"/>
                <a:cs typeface="Arial MT"/>
              </a:rPr>
              <a:t>Communication</a:t>
            </a:r>
            <a:r>
              <a:rPr sz="2400" spc="1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Security</a:t>
            </a:r>
            <a:endParaRPr sz="2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550">
              <a:latin typeface="Arial MT"/>
              <a:cs typeface="Arial MT"/>
            </a:endParaRPr>
          </a:p>
          <a:p>
            <a:pPr marL="12700" marR="5080" indent="635" algn="ctr">
              <a:lnSpc>
                <a:spcPts val="3860"/>
              </a:lnSpc>
            </a:pPr>
            <a:r>
              <a:rPr sz="3300" spc="-5" dirty="0">
                <a:latin typeface="Arial MT"/>
                <a:cs typeface="Arial MT"/>
              </a:rPr>
              <a:t>Chapter</a:t>
            </a:r>
            <a:r>
              <a:rPr sz="3300" dirty="0">
                <a:latin typeface="Arial MT"/>
                <a:cs typeface="Arial MT"/>
              </a:rPr>
              <a:t> 9: </a:t>
            </a:r>
            <a:r>
              <a:rPr sz="3300" spc="5" dirty="0">
                <a:latin typeface="Arial MT"/>
                <a:cs typeface="Arial MT"/>
              </a:rPr>
              <a:t> </a:t>
            </a:r>
            <a:r>
              <a:rPr sz="3300" spc="-5" dirty="0">
                <a:latin typeface="Arial MT"/>
                <a:cs typeface="Arial MT"/>
              </a:rPr>
              <a:t>Penetration</a:t>
            </a:r>
            <a:r>
              <a:rPr sz="3300" spc="-85" dirty="0">
                <a:latin typeface="Arial MT"/>
                <a:cs typeface="Arial MT"/>
              </a:rPr>
              <a:t> </a:t>
            </a:r>
            <a:r>
              <a:rPr sz="3300" spc="-55" dirty="0">
                <a:latin typeface="Arial MT"/>
                <a:cs typeface="Arial MT"/>
              </a:rPr>
              <a:t>Testing</a:t>
            </a:r>
            <a:endParaRPr sz="3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10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17700" y="395985"/>
            <a:ext cx="63099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30" dirty="0"/>
              <a:t> </a:t>
            </a:r>
            <a:r>
              <a:rPr dirty="0"/>
              <a:t>of</a:t>
            </a:r>
            <a:r>
              <a:rPr spc="-10" dirty="0"/>
              <a:t> </a:t>
            </a:r>
            <a:r>
              <a:rPr spc="-5" dirty="0"/>
              <a:t>Penetration</a:t>
            </a:r>
            <a:r>
              <a:rPr spc="-25" dirty="0"/>
              <a:t> </a:t>
            </a:r>
            <a:r>
              <a:rPr dirty="0"/>
              <a:t>Testing(5cont)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871060"/>
            <a:ext cx="8453755" cy="317309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625"/>
              </a:spcBef>
              <a:buAutoNum type="arabicPeriod" startAt="5"/>
              <a:tabLst>
                <a:tab pos="469900" algn="l"/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Post-Exploitation,</a:t>
            </a:r>
            <a:r>
              <a:rPr sz="22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Risk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Analysis</a:t>
            </a:r>
            <a:r>
              <a:rPr sz="22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&amp; Recommendations: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Typical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cleanup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activities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include:</a:t>
            </a:r>
            <a:endParaRPr sz="20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  <a:tab pos="2435860" algn="l"/>
                <a:tab pos="3024505" algn="l"/>
                <a:tab pos="4493895" algn="l"/>
                <a:tab pos="5440680" algn="l"/>
                <a:tab pos="6028690" algn="l"/>
                <a:tab pos="7291070" algn="l"/>
                <a:tab pos="7947659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Re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</a:t>
            </a:r>
            <a:r>
              <a:rPr sz="2000" spc="10" dirty="0">
                <a:solidFill>
                  <a:srgbClr val="3333CC"/>
                </a:solidFill>
                <a:latin typeface="Times New Roman"/>
                <a:cs typeface="Times New Roman"/>
              </a:rPr>
              <a:t>v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ng	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	execu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ab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,	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,	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nd	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ry	fi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es	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fr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om 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systems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  <a:tab pos="2750185" algn="l"/>
                <a:tab pos="3652520" algn="l"/>
                <a:tab pos="4260850" algn="l"/>
                <a:tab pos="4586605" algn="l"/>
                <a:tab pos="5025390" algn="l"/>
                <a:tab pos="5941695" algn="l"/>
                <a:tab pos="7181215" algn="l"/>
                <a:tab pos="7802880" algn="l"/>
                <a:tab pos="812927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conf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gur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	se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ngs	</a:t>
            </a: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b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k	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	the	or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g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l	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ra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ers	pr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	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	the</a:t>
            </a:r>
            <a:endParaRPr sz="20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pentest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Eliminating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any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rootkits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installed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</a:t>
            </a:r>
            <a:endParaRPr sz="20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1155700" algn="l"/>
                <a:tab pos="1156335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Removing</a:t>
            </a:r>
            <a:r>
              <a:rPr sz="2000" spc="3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any</a:t>
            </a:r>
            <a:r>
              <a:rPr sz="2000" spc="3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user</a:t>
            </a:r>
            <a:r>
              <a:rPr sz="2000" spc="3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accounts</a:t>
            </a:r>
            <a:r>
              <a:rPr sz="2000" spc="3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created</a:t>
            </a:r>
            <a:r>
              <a:rPr sz="2000" spc="3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3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connect</a:t>
            </a:r>
            <a:r>
              <a:rPr sz="2000" spc="3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3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3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compromised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system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871060"/>
            <a:ext cx="8455660" cy="452564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834" algn="just">
              <a:lnSpc>
                <a:spcPct val="100000"/>
              </a:lnSpc>
              <a:spcBef>
                <a:spcPts val="625"/>
              </a:spcBef>
              <a:buAutoNum type="arabicPeriod" startAt="6"/>
              <a:tabLst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Reporting:</a:t>
            </a:r>
            <a:endParaRPr sz="22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49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obtain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written recommendations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from 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testing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company and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have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 opportunity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to review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findings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from 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report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with 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ethical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hacker(s).</a:t>
            </a:r>
            <a:endParaRPr sz="20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findings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and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detailed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explanations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from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report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will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offer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insights</a:t>
            </a:r>
            <a:r>
              <a:rPr sz="2000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and opportunities</a:t>
            </a:r>
            <a:r>
              <a:rPr sz="2000" spc="-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improve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posture.</a:t>
            </a:r>
            <a:endParaRPr sz="2000">
              <a:latin typeface="Times New Roman"/>
              <a:cs typeface="Times New Roman"/>
            </a:endParaRPr>
          </a:p>
          <a:p>
            <a:pPr marL="756285" marR="6350" lvl="1" indent="-287020" algn="just">
              <a:lnSpc>
                <a:spcPct val="100000"/>
              </a:lnSpc>
              <a:spcBef>
                <a:spcPts val="484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report</a:t>
            </a:r>
            <a:r>
              <a:rPr sz="2000" spc="4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should</a:t>
            </a:r>
            <a:r>
              <a:rPr sz="2000" spc="43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show</a:t>
            </a:r>
            <a:r>
              <a:rPr sz="2000" spc="4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spc="4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exactly</a:t>
            </a:r>
            <a:r>
              <a:rPr sz="2000" spc="4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how</a:t>
            </a:r>
            <a:r>
              <a:rPr sz="2000" spc="434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entry</a:t>
            </a:r>
            <a:r>
              <a:rPr sz="2000" spc="4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points</a:t>
            </a:r>
            <a:r>
              <a:rPr sz="2000" spc="4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were</a:t>
            </a:r>
            <a:r>
              <a:rPr sz="2000" spc="4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discovered </a:t>
            </a:r>
            <a:r>
              <a:rPr sz="2000" spc="-484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from</a:t>
            </a:r>
            <a:r>
              <a:rPr sz="2000" spc="4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OSINT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Threat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Modeling</a:t>
            </a:r>
            <a:r>
              <a:rPr sz="2000" spc="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phase</a:t>
            </a:r>
            <a:r>
              <a:rPr sz="2000" spc="4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sz="2000" spc="4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well</a:t>
            </a:r>
            <a:r>
              <a:rPr sz="2000" spc="4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sz="2000" spc="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how</a:t>
            </a:r>
            <a:r>
              <a:rPr sz="2000" spc="484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you</a:t>
            </a:r>
            <a:r>
              <a:rPr sz="20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can </a:t>
            </a:r>
            <a:r>
              <a:rPr sz="2000" spc="-49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remediate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security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issues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found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during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Exploitation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phase.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520"/>
              </a:spcBef>
              <a:buChar char="–"/>
              <a:tabLst>
                <a:tab pos="756920" algn="l"/>
              </a:tabLst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include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helpful</a:t>
            </a:r>
            <a:r>
              <a:rPr sz="22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overall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security</a:t>
            </a:r>
            <a:r>
              <a:rPr sz="2200" spc="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risk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score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2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530"/>
              </a:spcBef>
              <a:buChar char="–"/>
              <a:tabLst>
                <a:tab pos="756920" algn="l"/>
              </a:tabLst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quality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report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will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also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provide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you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roadmap</a:t>
            </a:r>
            <a:r>
              <a:rPr sz="2200" spc="1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2200" spc="1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recommendations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,</a:t>
            </a:r>
            <a:r>
              <a:rPr sz="22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mapping</a:t>
            </a:r>
            <a:r>
              <a:rPr sz="2200" spc="18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200" spc="16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major</a:t>
            </a:r>
            <a:r>
              <a:rPr sz="2200" spc="1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vulnerabilities</a:t>
            </a:r>
            <a:r>
              <a:rPr sz="2200" spc="17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200" spc="-5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defined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timeline.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938529"/>
            <a:ext cx="167767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69900" algn="l"/>
              </a:tabLst>
            </a:pP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6.	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Reporting:</a:t>
            </a:r>
            <a:endParaRPr sz="22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4900" y="1507703"/>
            <a:ext cx="6667395" cy="481537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25217" y="395985"/>
            <a:ext cx="48926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-10" dirty="0"/>
              <a:t> </a:t>
            </a:r>
            <a:r>
              <a:rPr spc="-5" dirty="0"/>
              <a:t>of</a:t>
            </a:r>
            <a:r>
              <a:rPr spc="-15" dirty="0"/>
              <a:t> </a:t>
            </a:r>
            <a:r>
              <a:rPr spc="-5" dirty="0"/>
              <a:t>Penetration</a:t>
            </a:r>
            <a:r>
              <a:rPr spc="-25" dirty="0"/>
              <a:t> </a:t>
            </a:r>
            <a:r>
              <a:rPr dirty="0"/>
              <a:t>Testing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8194" y="1630807"/>
            <a:ext cx="6327775" cy="2922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0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lntemal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Extemal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67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Web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Application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Mobile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Application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(iOS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Android)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Wireless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API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(REST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SOAP)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68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Continuous</a:t>
            </a:r>
            <a:r>
              <a:rPr sz="2000" spc="-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112265"/>
            <a:ext cx="8169909" cy="4416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Network</a:t>
            </a:r>
            <a:r>
              <a:rPr sz="2000" spc="-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60000"/>
              </a:lnSpc>
              <a:spcBef>
                <a:spcPts val="24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External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threats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may</a:t>
            </a:r>
            <a:r>
              <a:rPr sz="20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seem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more</a:t>
            </a:r>
            <a:r>
              <a:rPr sz="20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obvious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than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internal threats.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If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external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host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compromised,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can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lead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attacker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digging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deeper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into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internal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Port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scans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other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service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interaction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queries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sniffing,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traffic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monitoring,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traffic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analysis,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 host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discovery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Password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cracking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via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capture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scanning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authentication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databases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Buffer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overruns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Spoofing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deceiving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servers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regarding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traffic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112265"/>
            <a:ext cx="5228590" cy="44773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Web</a:t>
            </a:r>
            <a:r>
              <a:rPr sz="2000" spc="-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Application</a:t>
            </a:r>
            <a:r>
              <a:rPr sz="2000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Application</a:t>
            </a:r>
            <a:r>
              <a:rPr sz="20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Logic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Flaw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Session</a:t>
            </a:r>
            <a:r>
              <a:rPr sz="2000" spc="-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Management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Cookie</a:t>
            </a:r>
            <a:r>
              <a:rPr sz="2000" spc="-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Manipulation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Brute-Force</a:t>
            </a:r>
            <a:r>
              <a:rPr sz="2000" spc="-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Attacks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Poor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Server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Configuration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File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Upload/Download</a:t>
            </a:r>
            <a:r>
              <a:rPr sz="2000" spc="45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attack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Manipulation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Injection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Attacks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HTML,SQL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Manual</a:t>
            </a:r>
            <a:r>
              <a:rPr sz="2000" spc="-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112265"/>
            <a:ext cx="8325484" cy="33801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Mobile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Application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(iOS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Android)</a:t>
            </a:r>
            <a:r>
              <a:rPr sz="2000" spc="-4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Identify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Protect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Sensitive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Mobile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Devices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Handle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Password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Credentials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Securely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Mobile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Devices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Ensure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Sensitive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Protected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Transit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Implement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User Authentication, Authorization, and Session Management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Correctly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Keep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Backend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APIs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(Services)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Platform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(Server)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Integration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Third-Party</a:t>
            </a:r>
            <a:r>
              <a:rPr sz="2000" spc="-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Services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Applications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5440" y="4527651"/>
            <a:ext cx="8050530" cy="1976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460375" indent="-342900">
              <a:lnSpc>
                <a:spcPct val="15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Pay Specific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Attention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Collection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Storage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Consent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Collection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Use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User's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Implement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Controls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Prevent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Unauthorized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Paid-For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Resources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Ensure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Distribution/Provisioning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Mobile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Applications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08340" y="6353047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212121"/>
                </a:solidFill>
                <a:latin typeface="Arial MT"/>
                <a:cs typeface="Arial MT"/>
              </a:rPr>
              <a:t>16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17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112265"/>
            <a:ext cx="3953510" cy="49955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Wireless</a:t>
            </a:r>
            <a:r>
              <a:rPr sz="2000" spc="-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Rogue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Easily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Accessible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Vendor-Supplied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Defaults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Easy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to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Eavesdrop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and/or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Sniff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No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Wireless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Monitoring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Unauthorized,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Slow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Rates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Misconfigured</a:t>
            </a:r>
            <a:r>
              <a:rPr sz="2000" spc="-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Firewalls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WEP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Weakness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Man-in-the-Middle</a:t>
            </a:r>
            <a:r>
              <a:rPr sz="2000" spc="43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Attacks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68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DoS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Attacks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18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Testing(5)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1112265"/>
            <a:ext cx="8073390" cy="300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API</a:t>
            </a:r>
            <a:r>
              <a:rPr sz="2000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(REST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000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SOAP)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4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50000"/>
              </a:lnSpc>
              <a:spcBef>
                <a:spcPts val="480"/>
              </a:spcBef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APIs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connective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tissue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responsible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transferring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information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between </a:t>
            </a:r>
            <a:r>
              <a:rPr sz="2000" spc="-484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systems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,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both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internally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externally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875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Excessive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Exposure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Lack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Resources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Rate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Limiting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Security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Misconfiguration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Injection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spc="-5" dirty="0">
                <a:latin typeface="Times New Roman"/>
                <a:cs typeface="Times New Roman"/>
              </a:rPr>
              <a:t>Improper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Assets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Management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Char char="•"/>
              <a:tabLst>
                <a:tab pos="354965" algn="l"/>
                <a:tab pos="355600" algn="l"/>
              </a:tabLst>
            </a:pPr>
            <a:r>
              <a:rPr sz="1800" dirty="0">
                <a:latin typeface="Times New Roman"/>
                <a:cs typeface="Times New Roman"/>
              </a:rPr>
              <a:t>Insufficient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Logging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Monitoring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19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Types</a:t>
            </a:r>
            <a:r>
              <a:rPr spc="10" dirty="0"/>
              <a:t> </a:t>
            </a:r>
            <a:r>
              <a:rPr spc="-5" dirty="0"/>
              <a:t>of</a:t>
            </a:r>
            <a:r>
              <a:rPr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Testing(6)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5440" y="997493"/>
            <a:ext cx="8351520" cy="4110354"/>
          </a:xfrm>
          <a:prstGeom prst="rect">
            <a:avLst/>
          </a:prstGeom>
        </p:spPr>
        <p:txBody>
          <a:bodyPr vert="horz" wrap="square" lIns="0" tIns="1276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5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Continuous</a:t>
            </a:r>
            <a:r>
              <a:rPr sz="2000" spc="-6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2000" spc="-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Testing: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1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Applications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change.</a:t>
            </a:r>
            <a:r>
              <a:rPr sz="2000" spc="-3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Systems</a:t>
            </a:r>
            <a:r>
              <a:rPr sz="2000" spc="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change.</a:t>
            </a:r>
            <a:r>
              <a:rPr sz="2000" spc="-3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Networks</a:t>
            </a:r>
            <a:r>
              <a:rPr sz="2000" spc="-3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change.</a:t>
            </a:r>
            <a:r>
              <a:rPr sz="2000" spc="-2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Employees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change.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Hackers</a:t>
            </a:r>
            <a:r>
              <a:rPr sz="2000" spc="-5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change.</a:t>
            </a:r>
            <a:endParaRPr sz="20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What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happens</a:t>
            </a:r>
            <a:r>
              <a:rPr sz="2000" spc="-3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when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you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connect</a:t>
            </a:r>
            <a:r>
              <a:rPr sz="2000" spc="-1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new API,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add in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</a:t>
            </a: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 new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server,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or</a:t>
            </a: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alter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your </a:t>
            </a:r>
            <a:r>
              <a:rPr sz="2000" spc="-484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environment</a:t>
            </a:r>
            <a:r>
              <a:rPr sz="2000" spc="-4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in any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way?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40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A web</a:t>
            </a:r>
            <a:r>
              <a:rPr sz="18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application</a:t>
            </a:r>
            <a:r>
              <a:rPr sz="1800" spc="-2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that</a:t>
            </a:r>
            <a:r>
              <a:rPr sz="18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was</a:t>
            </a:r>
            <a:r>
              <a:rPr sz="18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stable</a:t>
            </a:r>
            <a:r>
              <a:rPr sz="1800" spc="-1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yesterday</a:t>
            </a:r>
            <a:r>
              <a:rPr sz="1800" spc="-2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may</a:t>
            </a:r>
            <a:r>
              <a:rPr sz="1800" spc="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not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be 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with</a:t>
            </a:r>
            <a:r>
              <a:rPr sz="18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next update.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75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So,</a:t>
            </a:r>
            <a:r>
              <a:rPr sz="20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535248"/>
                </a:solidFill>
                <a:latin typeface="Times New Roman"/>
                <a:cs typeface="Times New Roman"/>
              </a:rPr>
              <a:t>why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 wouldn't</a:t>
            </a:r>
            <a:r>
              <a:rPr sz="2000" spc="-4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you</a:t>
            </a:r>
            <a:r>
              <a:rPr sz="2000" spc="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engage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in continuous</a:t>
            </a:r>
            <a:r>
              <a:rPr sz="2000" spc="-5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penetration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testing?</a:t>
            </a:r>
            <a:endParaRPr sz="2000">
              <a:latin typeface="Times New Roman"/>
              <a:cs typeface="Times New Roman"/>
            </a:endParaRPr>
          </a:p>
          <a:p>
            <a:pPr marL="756285" marR="339090" lvl="1" indent="-287020">
              <a:lnSpc>
                <a:spcPct val="100000"/>
              </a:lnSpc>
              <a:spcBef>
                <a:spcPts val="440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A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standard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18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test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is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a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snapshot of 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your</a:t>
            </a:r>
            <a:r>
              <a:rPr sz="18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security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posture</a:t>
            </a:r>
            <a:r>
              <a:rPr sz="18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at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specific </a:t>
            </a:r>
            <a:r>
              <a:rPr sz="1800" spc="-434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time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of testing,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30"/>
              </a:spcBef>
              <a:buChar char="–"/>
              <a:tabLst>
                <a:tab pos="756285" algn="l"/>
                <a:tab pos="756920" algn="l"/>
              </a:tabLst>
            </a:pP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whereas</a:t>
            </a:r>
            <a:r>
              <a:rPr sz="1800" spc="-1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continuous</a:t>
            </a:r>
            <a:r>
              <a:rPr sz="18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penetration</a:t>
            </a:r>
            <a:r>
              <a:rPr sz="18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testing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seeks to</a:t>
            </a: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fill</a:t>
            </a:r>
            <a:r>
              <a:rPr sz="1800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in the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gaps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between</a:t>
            </a:r>
            <a:r>
              <a:rPr sz="18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point-in-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535248"/>
                </a:solidFill>
                <a:latin typeface="Times New Roman"/>
                <a:cs typeface="Times New Roman"/>
              </a:rPr>
              <a:t>time</a:t>
            </a:r>
            <a:r>
              <a:rPr sz="18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penetration</a:t>
            </a:r>
            <a:r>
              <a:rPr sz="1800" spc="-4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535248"/>
                </a:solidFill>
                <a:latin typeface="Times New Roman"/>
                <a:cs typeface="Times New Roman"/>
              </a:rPr>
              <a:t>testing.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7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Hacking</a:t>
            </a:r>
            <a:r>
              <a:rPr sz="20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attempts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happen</a:t>
            </a:r>
            <a:r>
              <a:rPr sz="2000" spc="-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all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535248"/>
                </a:solidFill>
                <a:latin typeface="Times New Roman"/>
                <a:cs typeface="Times New Roman"/>
              </a:rPr>
              <a:t>time,</a:t>
            </a:r>
            <a:r>
              <a:rPr sz="2000" spc="2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so</a:t>
            </a:r>
            <a:r>
              <a:rPr sz="2000" spc="-10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should</a:t>
            </a:r>
            <a:r>
              <a:rPr sz="2000" spc="-2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penetration</a:t>
            </a:r>
            <a:r>
              <a:rPr sz="2000" spc="-35" dirty="0">
                <a:solidFill>
                  <a:srgbClr val="535248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535248"/>
                </a:solidFill>
                <a:latin typeface="Times New Roman"/>
                <a:cs typeface="Times New Roman"/>
              </a:rPr>
              <a:t>testing.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54045" y="272541"/>
            <a:ext cx="38366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Penetration</a:t>
            </a:r>
            <a:r>
              <a:rPr sz="3600" spc="-30" dirty="0"/>
              <a:t> </a:t>
            </a:r>
            <a:r>
              <a:rPr sz="3600" spc="-5" dirty="0"/>
              <a:t>testing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07340" y="801979"/>
            <a:ext cx="8456295" cy="552577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security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testing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  <a:tab pos="1673860" algn="l"/>
                <a:tab pos="1917700" algn="l"/>
                <a:tab pos="2768600" algn="l"/>
                <a:tab pos="4041140" algn="l"/>
                <a:tab pos="4524375" algn="l"/>
                <a:tab pos="4822825" algn="l"/>
                <a:tab pos="5068570" algn="l"/>
                <a:tab pos="5918835" algn="l"/>
                <a:tab pos="6473825" algn="l"/>
                <a:tab pos="6802755" algn="l"/>
                <a:tab pos="7723505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Cond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u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	a	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gul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	p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ne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rat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on	t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	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	a	he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pful	way	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	id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fy	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ous</a:t>
            </a:r>
            <a:endParaRPr sz="20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vulnerabilities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within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environment.</a:t>
            </a:r>
            <a:endParaRPr sz="2000">
              <a:latin typeface="Times New Roman"/>
              <a:cs typeface="Times New Roman"/>
            </a:endParaRPr>
          </a:p>
          <a:p>
            <a:pPr marL="355600" marR="6985" indent="-342900">
              <a:lnSpc>
                <a:spcPct val="100000"/>
              </a:lnSpc>
              <a:spcBef>
                <a:spcPts val="480"/>
              </a:spcBef>
              <a:buChar char="•"/>
              <a:tabLst>
                <a:tab pos="354965" algn="l"/>
                <a:tab pos="35560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2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trusted</a:t>
            </a:r>
            <a:r>
              <a:rPr sz="2000" spc="2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ethical</a:t>
            </a:r>
            <a:r>
              <a:rPr sz="2000" spc="2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hacker</a:t>
            </a:r>
            <a:r>
              <a:rPr sz="2000" spc="2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performs</a:t>
            </a:r>
            <a:r>
              <a:rPr sz="2000" spc="2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20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2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</a:t>
            </a:r>
            <a:r>
              <a:rPr sz="2000" spc="1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using</a:t>
            </a:r>
            <a:r>
              <a:rPr sz="2000" spc="2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2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methodical</a:t>
            </a:r>
            <a:r>
              <a:rPr sz="2000" spc="19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thorough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approach.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29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000" spc="5" dirty="0">
                <a:solidFill>
                  <a:srgbClr val="FF0000"/>
                </a:solidFill>
                <a:latin typeface="Times New Roman"/>
                <a:cs typeface="Times New Roman"/>
              </a:rPr>
              <a:t>Why</a:t>
            </a:r>
            <a:r>
              <a:rPr sz="20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does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technology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need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testing?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Because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every business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something to lose- and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 </a:t>
            </a: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one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of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most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 valuable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assets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that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hacker can gain. Whether through an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application,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 device,</a:t>
            </a:r>
            <a:r>
              <a:rPr sz="2000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network.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are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responsible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for,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risk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when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don't</a:t>
            </a:r>
            <a:r>
              <a:rPr sz="2000" spc="4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verify</a:t>
            </a:r>
            <a:r>
              <a:rPr sz="2000" spc="4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measures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protecting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it.</a:t>
            </a:r>
            <a:endParaRPr sz="2000">
              <a:latin typeface="Times New Roman"/>
              <a:cs typeface="Times New Roman"/>
            </a:endParaRPr>
          </a:p>
          <a:p>
            <a:pPr marL="355600" indent="-342900" algn="just">
              <a:lnSpc>
                <a:spcPct val="100000"/>
              </a:lnSpc>
              <a:spcBef>
                <a:spcPts val="1055"/>
              </a:spcBef>
              <a:buChar char="•"/>
              <a:tabLst>
                <a:tab pos="35560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Whose</a:t>
            </a:r>
            <a:r>
              <a:rPr sz="2000" spc="4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job</a:t>
            </a:r>
            <a:r>
              <a:rPr sz="2000" spc="4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4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4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line</a:t>
            </a:r>
            <a:r>
              <a:rPr sz="2000" spc="40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if</a:t>
            </a:r>
            <a:r>
              <a:rPr sz="2000" spc="4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clients'</a:t>
            </a:r>
            <a:r>
              <a:rPr sz="2000" spc="4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(or</a:t>
            </a:r>
            <a:r>
              <a:rPr sz="2000" spc="40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4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organization's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other</a:t>
            </a:r>
            <a:endParaRPr sz="2000">
              <a:latin typeface="Times New Roman"/>
              <a:cs typeface="Times New Roman"/>
            </a:endParaRPr>
          </a:p>
          <a:p>
            <a:pPr marL="355600" algn="just">
              <a:lnSpc>
                <a:spcPct val="100000"/>
              </a:lnSpc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assets)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compromised?</a:t>
            </a:r>
            <a:endParaRPr sz="20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84"/>
              </a:spcBef>
              <a:buChar char="–"/>
              <a:tabLst>
                <a:tab pos="75692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Investing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 testing is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one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way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show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clients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, prospects, and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competitors</a:t>
            </a:r>
            <a:r>
              <a:rPr sz="20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that</a:t>
            </a:r>
            <a:r>
              <a:rPr sz="20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are</a:t>
            </a:r>
            <a:r>
              <a:rPr sz="20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willing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take</a:t>
            </a:r>
            <a:r>
              <a:rPr sz="20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every</a:t>
            </a:r>
            <a:r>
              <a:rPr sz="20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step</a:t>
            </a:r>
            <a:r>
              <a:rPr sz="20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necessary</a:t>
            </a:r>
            <a:r>
              <a:rPr sz="20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safeguard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1356" y="6301232"/>
            <a:ext cx="39712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data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that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has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been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entrusted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400" y="6353047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2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20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918" y="14427"/>
            <a:ext cx="780859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9225" marR="5080" indent="-1407160">
              <a:lnSpc>
                <a:spcPct val="100000"/>
              </a:lnSpc>
              <a:spcBef>
                <a:spcPts val="100"/>
              </a:spcBef>
            </a:pPr>
            <a:r>
              <a:rPr dirty="0"/>
              <a:t>Action</a:t>
            </a:r>
            <a:r>
              <a:rPr spc="-20" dirty="0"/>
              <a:t> </a:t>
            </a:r>
            <a:r>
              <a:rPr spc="-5" dirty="0"/>
              <a:t>steps</a:t>
            </a:r>
            <a:r>
              <a:rPr spc="-15" dirty="0"/>
              <a:t> </a:t>
            </a:r>
            <a:r>
              <a:rPr dirty="0"/>
              <a:t>you</a:t>
            </a:r>
            <a:r>
              <a:rPr spc="-20" dirty="0"/>
              <a:t> </a:t>
            </a:r>
            <a:r>
              <a:rPr dirty="0"/>
              <a:t>should</a:t>
            </a:r>
            <a:r>
              <a:rPr spc="-40" dirty="0"/>
              <a:t> </a:t>
            </a:r>
            <a:r>
              <a:rPr spc="-5" dirty="0"/>
              <a:t>take </a:t>
            </a:r>
            <a:r>
              <a:rPr dirty="0"/>
              <a:t>when</a:t>
            </a:r>
            <a:r>
              <a:rPr spc="-20" dirty="0"/>
              <a:t> </a:t>
            </a:r>
            <a:r>
              <a:rPr dirty="0"/>
              <a:t>selecting</a:t>
            </a:r>
            <a:r>
              <a:rPr spc="-40" dirty="0"/>
              <a:t> </a:t>
            </a:r>
            <a:r>
              <a:rPr dirty="0"/>
              <a:t>a </a:t>
            </a:r>
            <a:r>
              <a:rPr spc="-819" dirty="0"/>
              <a:t> </a:t>
            </a:r>
            <a:r>
              <a:rPr spc="-5" dirty="0"/>
              <a:t>penetration</a:t>
            </a:r>
            <a:r>
              <a:rPr spc="-15" dirty="0"/>
              <a:t> </a:t>
            </a:r>
            <a:r>
              <a:rPr spc="-5" dirty="0"/>
              <a:t>testing</a:t>
            </a:r>
            <a:r>
              <a:rPr spc="5" dirty="0"/>
              <a:t> </a:t>
            </a:r>
            <a:r>
              <a:rPr spc="-5" dirty="0"/>
              <a:t>vendor(1).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168653"/>
            <a:ext cx="8531225" cy="5184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Determine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Project </a:t>
            </a:r>
            <a:r>
              <a:rPr sz="1800" b="1" spc="-5" dirty="0">
                <a:latin typeface="Times New Roman"/>
                <a:cs typeface="Times New Roman"/>
              </a:rPr>
              <a:t>Scope: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determine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framework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for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work 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done.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585"/>
              </a:spcBef>
              <a:buFont typeface="Wingdings"/>
              <a:buChar char=""/>
              <a:tabLst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Determine </a:t>
            </a:r>
            <a:r>
              <a:rPr sz="1800" b="1" spc="-5" dirty="0">
                <a:latin typeface="Times New Roman"/>
                <a:cs typeface="Times New Roman"/>
              </a:rPr>
              <a:t>Specializations </a:t>
            </a:r>
            <a:r>
              <a:rPr sz="1800" b="1" dirty="0">
                <a:latin typeface="Times New Roman"/>
                <a:cs typeface="Times New Roman"/>
              </a:rPr>
              <a:t>Needed</a:t>
            </a:r>
            <a:r>
              <a:rPr sz="1800" dirty="0">
                <a:latin typeface="Times New Roman"/>
                <a:cs typeface="Times New Roman"/>
              </a:rPr>
              <a:t>: </a:t>
            </a:r>
            <a:r>
              <a:rPr sz="1800" spc="-5" dirty="0">
                <a:latin typeface="Times New Roman"/>
                <a:cs typeface="Times New Roman"/>
              </a:rPr>
              <a:t>Every business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every industry is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unique</a:t>
            </a:r>
            <a:r>
              <a:rPr sz="1800" spc="-5" dirty="0">
                <a:latin typeface="Times New Roman"/>
                <a:cs typeface="Times New Roman"/>
              </a:rPr>
              <a:t>. </a:t>
            </a:r>
            <a:r>
              <a:rPr sz="1800" dirty="0">
                <a:latin typeface="Times New Roman"/>
                <a:cs typeface="Times New Roman"/>
              </a:rPr>
              <a:t>Even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within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industries</a:t>
            </a:r>
            <a:r>
              <a:rPr sz="1800" spc="-5" dirty="0">
                <a:latin typeface="Times New Roman"/>
                <a:cs typeface="Times New Roman"/>
              </a:rPr>
              <a:t>, businesses </a:t>
            </a:r>
            <a:r>
              <a:rPr sz="1800" spc="-10" dirty="0">
                <a:latin typeface="Times New Roman"/>
                <a:cs typeface="Times New Roman"/>
              </a:rPr>
              <a:t>have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different configurations</a:t>
            </a:r>
            <a:r>
              <a:rPr sz="1800" spc="-5" dirty="0">
                <a:latin typeface="Times New Roman"/>
                <a:cs typeface="Times New Roman"/>
              </a:rPr>
              <a:t>. Multiple </a:t>
            </a:r>
            <a:r>
              <a:rPr sz="1800" dirty="0">
                <a:latin typeface="Times New Roman"/>
                <a:cs typeface="Times New Roman"/>
              </a:rPr>
              <a:t>locations, </a:t>
            </a:r>
            <a:r>
              <a:rPr sz="1800" spc="-5" dirty="0">
                <a:latin typeface="Times New Roman"/>
                <a:cs typeface="Times New Roman"/>
              </a:rPr>
              <a:t>open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closed </a:t>
            </a:r>
            <a:r>
              <a:rPr sz="1800" spc="-5" dirty="0">
                <a:latin typeface="Times New Roman"/>
                <a:cs typeface="Times New Roman"/>
              </a:rPr>
              <a:t>systems, as </a:t>
            </a:r>
            <a:r>
              <a:rPr sz="1800" dirty="0">
                <a:latin typeface="Times New Roman"/>
                <a:cs typeface="Times New Roman"/>
              </a:rPr>
              <a:t>well </a:t>
            </a:r>
            <a:r>
              <a:rPr sz="1800" spc="-5" dirty="0">
                <a:latin typeface="Times New Roman"/>
                <a:cs typeface="Times New Roman"/>
              </a:rPr>
              <a:t>as customer, public-facing,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cloud-based </a:t>
            </a:r>
            <a:r>
              <a:rPr sz="1800" dirty="0">
                <a:latin typeface="Times New Roman"/>
                <a:cs typeface="Times New Roman"/>
              </a:rPr>
              <a:t>applications can all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play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role.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585"/>
              </a:spcBef>
              <a:buFont typeface="Wingdings"/>
              <a:buChar char=""/>
              <a:tabLst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Perform </a:t>
            </a:r>
            <a:r>
              <a:rPr sz="1800" b="1" spc="-5" dirty="0">
                <a:latin typeface="Times New Roman"/>
                <a:cs typeface="Times New Roman"/>
              </a:rPr>
              <a:t>Skills </a:t>
            </a:r>
            <a:r>
              <a:rPr sz="1800" b="1" dirty="0">
                <a:latin typeface="Times New Roman"/>
                <a:cs typeface="Times New Roman"/>
              </a:rPr>
              <a:t>Evaluation: </a:t>
            </a:r>
            <a:r>
              <a:rPr sz="1800" spc="-5" dirty="0">
                <a:latin typeface="Times New Roman"/>
                <a:cs typeface="Times New Roman"/>
              </a:rPr>
              <a:t>make sure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your prospective vendor has </a:t>
            </a:r>
            <a:r>
              <a:rPr sz="1800" dirty="0">
                <a:latin typeface="Times New Roman"/>
                <a:cs typeface="Times New Roman"/>
              </a:rPr>
              <a:t>the </a:t>
            </a:r>
            <a:r>
              <a:rPr sz="1800" spc="-5" dirty="0">
                <a:latin typeface="Times New Roman"/>
                <a:cs typeface="Times New Roman"/>
              </a:rPr>
              <a:t>skills </a:t>
            </a:r>
            <a:r>
              <a:rPr sz="1800" dirty="0">
                <a:latin typeface="Times New Roman"/>
                <a:cs typeface="Times New Roman"/>
              </a:rPr>
              <a:t>you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assess </a:t>
            </a:r>
            <a:r>
              <a:rPr sz="1800" spc="5" dirty="0">
                <a:latin typeface="Times New Roman"/>
                <a:cs typeface="Times New Roman"/>
              </a:rPr>
              <a:t>your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specific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systems.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1585"/>
              </a:spcBef>
              <a:buFont typeface="Wingdings"/>
              <a:buChar char=""/>
              <a:tabLst>
                <a:tab pos="3556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Check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Credentials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And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Certifications: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Make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sure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any</a:t>
            </a:r>
            <a:r>
              <a:rPr sz="1800" spc="-5" dirty="0">
                <a:latin typeface="Times New Roman"/>
                <a:cs typeface="Times New Roman"/>
              </a:rPr>
              <a:t> company</a:t>
            </a:r>
            <a:r>
              <a:rPr sz="1800" dirty="0">
                <a:latin typeface="Times New Roman"/>
                <a:cs typeface="Times New Roman"/>
              </a:rPr>
              <a:t> you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are </a:t>
            </a:r>
            <a:r>
              <a:rPr sz="1800" dirty="0">
                <a:latin typeface="Times New Roman"/>
                <a:cs typeface="Times New Roman"/>
              </a:rPr>
              <a:t> considering </a:t>
            </a:r>
            <a:r>
              <a:rPr sz="1800" spc="-5" dirty="0">
                <a:latin typeface="Times New Roman"/>
                <a:cs typeface="Times New Roman"/>
              </a:rPr>
              <a:t>subscribes </a:t>
            </a:r>
            <a:r>
              <a:rPr sz="1800" dirty="0">
                <a:latin typeface="Times New Roman"/>
                <a:cs typeface="Times New Roman"/>
              </a:rPr>
              <a:t>to the </a:t>
            </a:r>
            <a:r>
              <a:rPr sz="1800" spc="-5" dirty="0">
                <a:latin typeface="Times New Roman"/>
                <a:cs typeface="Times New Roman"/>
              </a:rPr>
              <a:t>industry standard PTES (Penetration Testing Execution </a:t>
            </a:r>
            <a:r>
              <a:rPr sz="1800" dirty="0">
                <a:latin typeface="Times New Roman"/>
                <a:cs typeface="Times New Roman"/>
              </a:rPr>
              <a:t> Standards).</a:t>
            </a:r>
            <a:endParaRPr sz="18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You want a </a:t>
            </a:r>
            <a:r>
              <a:rPr sz="1800" spc="-5" dirty="0">
                <a:latin typeface="Times New Roman"/>
                <a:cs typeface="Times New Roman"/>
              </a:rPr>
              <a:t>team </a:t>
            </a:r>
            <a:r>
              <a:rPr sz="1800" dirty="0">
                <a:latin typeface="Times New Roman"/>
                <a:cs typeface="Times New Roman"/>
              </a:rPr>
              <a:t>of </a:t>
            </a:r>
            <a:r>
              <a:rPr sz="1800" spc="-5" dirty="0">
                <a:latin typeface="Times New Roman"/>
                <a:cs typeface="Times New Roman"/>
              </a:rPr>
              <a:t>experienced </a:t>
            </a:r>
            <a:r>
              <a:rPr sz="1800" dirty="0">
                <a:latin typeface="Times New Roman"/>
                <a:cs typeface="Times New Roman"/>
              </a:rPr>
              <a:t>professionals who hold one </a:t>
            </a:r>
            <a:r>
              <a:rPr sz="1800" spc="-10" dirty="0">
                <a:latin typeface="Times New Roman"/>
                <a:cs typeface="Times New Roman"/>
              </a:rPr>
              <a:t>or </a:t>
            </a:r>
            <a:r>
              <a:rPr sz="1800" spc="-5" dirty="0">
                <a:latin typeface="Times New Roman"/>
                <a:cs typeface="Times New Roman"/>
              </a:rPr>
              <a:t>more professional </a:t>
            </a:r>
            <a:r>
              <a:rPr sz="1800" dirty="0">
                <a:latin typeface="Times New Roman"/>
                <a:cs typeface="Times New Roman"/>
              </a:rPr>
              <a:t> certifications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considered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industry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standard,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as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well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testing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based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best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practices,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including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OSSTM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(Open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Source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Security</a:t>
            </a:r>
            <a:endParaRPr sz="1800">
              <a:latin typeface="Times New Roman"/>
              <a:cs typeface="Times New Roman"/>
            </a:endParaRPr>
          </a:p>
          <a:p>
            <a:pPr marL="756285" algn="just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Testing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Methodology)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OWASP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(Open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Web </a:t>
            </a:r>
            <a:r>
              <a:rPr sz="1800" dirty="0">
                <a:latin typeface="Times New Roman"/>
                <a:cs typeface="Times New Roman"/>
              </a:rPr>
              <a:t>Application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Security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Project).</a:t>
            </a:r>
            <a:endParaRPr sz="18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you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also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ask</a:t>
            </a:r>
            <a:r>
              <a:rPr sz="1800" dirty="0">
                <a:latin typeface="Times New Roman"/>
                <a:cs typeface="Times New Roman"/>
              </a:rPr>
              <a:t> whether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vendor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certified</a:t>
            </a:r>
            <a:r>
              <a:rPr sz="1800" dirty="0">
                <a:latin typeface="Times New Roman"/>
                <a:cs typeface="Times New Roman"/>
              </a:rPr>
              <a:t> 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experienced</a:t>
            </a:r>
            <a:r>
              <a:rPr sz="1800" spc="4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with</a:t>
            </a:r>
            <a:r>
              <a:rPr sz="1800" spc="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your </a:t>
            </a:r>
            <a:r>
              <a:rPr sz="1800" dirty="0">
                <a:latin typeface="Times New Roman"/>
                <a:cs typeface="Times New Roman"/>
              </a:rPr>
              <a:t> specific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situation.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21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918" y="14427"/>
            <a:ext cx="780859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9225" marR="5080" indent="-1407160">
              <a:lnSpc>
                <a:spcPct val="100000"/>
              </a:lnSpc>
              <a:spcBef>
                <a:spcPts val="100"/>
              </a:spcBef>
            </a:pPr>
            <a:r>
              <a:rPr dirty="0"/>
              <a:t>Action</a:t>
            </a:r>
            <a:r>
              <a:rPr spc="-20" dirty="0"/>
              <a:t> </a:t>
            </a:r>
            <a:r>
              <a:rPr spc="-5" dirty="0"/>
              <a:t>steps</a:t>
            </a:r>
            <a:r>
              <a:rPr spc="-15" dirty="0"/>
              <a:t> </a:t>
            </a:r>
            <a:r>
              <a:rPr dirty="0"/>
              <a:t>you</a:t>
            </a:r>
            <a:r>
              <a:rPr spc="-20" dirty="0"/>
              <a:t> </a:t>
            </a:r>
            <a:r>
              <a:rPr dirty="0"/>
              <a:t>should</a:t>
            </a:r>
            <a:r>
              <a:rPr spc="-40" dirty="0"/>
              <a:t> </a:t>
            </a:r>
            <a:r>
              <a:rPr spc="-5" dirty="0"/>
              <a:t>take </a:t>
            </a:r>
            <a:r>
              <a:rPr dirty="0"/>
              <a:t>when</a:t>
            </a:r>
            <a:r>
              <a:rPr spc="-20" dirty="0"/>
              <a:t> </a:t>
            </a:r>
            <a:r>
              <a:rPr dirty="0"/>
              <a:t>selecting</a:t>
            </a:r>
            <a:r>
              <a:rPr spc="-40" dirty="0"/>
              <a:t> </a:t>
            </a:r>
            <a:r>
              <a:rPr dirty="0"/>
              <a:t>a </a:t>
            </a:r>
            <a:r>
              <a:rPr spc="-819" dirty="0"/>
              <a:t> </a:t>
            </a:r>
            <a:r>
              <a:rPr spc="-5" dirty="0"/>
              <a:t>penetration</a:t>
            </a:r>
            <a:r>
              <a:rPr spc="-15" dirty="0"/>
              <a:t> </a:t>
            </a:r>
            <a:r>
              <a:rPr spc="-5" dirty="0"/>
              <a:t>testing</a:t>
            </a:r>
            <a:r>
              <a:rPr spc="5" dirty="0"/>
              <a:t> </a:t>
            </a:r>
            <a:r>
              <a:rPr spc="-5" dirty="0"/>
              <a:t>vendor(2).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092453"/>
            <a:ext cx="8378825" cy="52755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255" indent="-342900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354965" algn="l"/>
                <a:tab pos="355600" algn="l"/>
                <a:tab pos="1580515" algn="l"/>
                <a:tab pos="2134235" algn="l"/>
                <a:tab pos="3409950" algn="l"/>
                <a:tab pos="3937635" algn="l"/>
                <a:tab pos="4516755" algn="l"/>
                <a:tab pos="5730240" algn="l"/>
                <a:tab pos="6967855" algn="l"/>
                <a:tab pos="7545705" algn="l"/>
                <a:tab pos="77800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Rep</a:t>
            </a:r>
            <a:r>
              <a:rPr sz="1800" b="1" spc="-15" dirty="0">
                <a:latin typeface="Times New Roman"/>
                <a:cs typeface="Times New Roman"/>
              </a:rPr>
              <a:t>u</a:t>
            </a:r>
            <a:r>
              <a:rPr sz="1800" b="1" spc="-5" dirty="0">
                <a:latin typeface="Times New Roman"/>
                <a:cs typeface="Times New Roman"/>
              </a:rPr>
              <a:t>tation	And</a:t>
            </a:r>
            <a:r>
              <a:rPr sz="1800" b="1" dirty="0">
                <a:latin typeface="Times New Roman"/>
                <a:cs typeface="Times New Roman"/>
              </a:rPr>
              <a:t>	Ref</a:t>
            </a:r>
            <a:r>
              <a:rPr sz="1800" b="1" spc="5" dirty="0">
                <a:latin typeface="Times New Roman"/>
                <a:cs typeface="Times New Roman"/>
              </a:rPr>
              <a:t>e</a:t>
            </a:r>
            <a:r>
              <a:rPr sz="1800" b="1" dirty="0">
                <a:latin typeface="Times New Roman"/>
                <a:cs typeface="Times New Roman"/>
              </a:rPr>
              <a:t>r</a:t>
            </a:r>
            <a:r>
              <a:rPr sz="1800" b="1" spc="5" dirty="0">
                <a:latin typeface="Times New Roman"/>
                <a:cs typeface="Times New Roman"/>
              </a:rPr>
              <a:t>e</a:t>
            </a:r>
            <a:r>
              <a:rPr sz="1800" b="1" spc="-5" dirty="0">
                <a:latin typeface="Times New Roman"/>
                <a:cs typeface="Times New Roman"/>
              </a:rPr>
              <a:t>n</a:t>
            </a:r>
            <a:r>
              <a:rPr sz="1800" b="1" spc="-20" dirty="0">
                <a:latin typeface="Times New Roman"/>
                <a:cs typeface="Times New Roman"/>
              </a:rPr>
              <a:t>c</a:t>
            </a:r>
            <a:r>
              <a:rPr sz="1800" b="1" spc="-5" dirty="0">
                <a:latin typeface="Times New Roman"/>
                <a:cs typeface="Times New Roman"/>
              </a:rPr>
              <a:t>e</a:t>
            </a:r>
            <a:r>
              <a:rPr sz="1800" b="1" dirty="0">
                <a:latin typeface="Times New Roman"/>
                <a:cs typeface="Times New Roman"/>
              </a:rPr>
              <a:t>s:	</a:t>
            </a:r>
            <a:r>
              <a:rPr sz="1800" dirty="0">
                <a:latin typeface="Times New Roman"/>
                <a:cs typeface="Times New Roman"/>
              </a:rPr>
              <a:t>You	want	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sen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or-l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vel	</a:t>
            </a:r>
            <a:r>
              <a:rPr sz="1800" spc="-5" dirty="0">
                <a:latin typeface="Times New Roman"/>
                <a:cs typeface="Times New Roman"/>
              </a:rPr>
              <a:t>asses</a:t>
            </a:r>
            <a:r>
              <a:rPr sz="1800" spc="-15" dirty="0">
                <a:latin typeface="Times New Roman"/>
                <a:cs typeface="Times New Roman"/>
              </a:rPr>
              <a:t>s</a:t>
            </a:r>
            <a:r>
              <a:rPr sz="1800" spc="-10" dirty="0">
                <a:latin typeface="Times New Roman"/>
                <a:cs typeface="Times New Roman"/>
              </a:rPr>
              <a:t>m</a:t>
            </a:r>
            <a:r>
              <a:rPr sz="1800" dirty="0">
                <a:latin typeface="Times New Roman"/>
                <a:cs typeface="Times New Roman"/>
              </a:rPr>
              <a:t>en</a:t>
            </a:r>
            <a:r>
              <a:rPr sz="1800" spc="5" dirty="0">
                <a:latin typeface="Times New Roman"/>
                <a:cs typeface="Times New Roman"/>
              </a:rPr>
              <a:t>t</a:t>
            </a:r>
            <a:r>
              <a:rPr sz="1800" spc="-5" dirty="0">
                <a:latin typeface="Times New Roman"/>
                <a:cs typeface="Times New Roman"/>
              </a:rPr>
              <a:t>s</a:t>
            </a:r>
            <a:r>
              <a:rPr sz="1800" dirty="0">
                <a:latin typeface="Times New Roman"/>
                <a:cs typeface="Times New Roman"/>
              </a:rPr>
              <a:t>	from	a	hig</a:t>
            </a:r>
            <a:r>
              <a:rPr sz="1800" spc="-10" dirty="0">
                <a:latin typeface="Times New Roman"/>
                <a:cs typeface="Times New Roman"/>
              </a:rPr>
              <a:t>hl</a:t>
            </a:r>
            <a:r>
              <a:rPr sz="1800" dirty="0">
                <a:latin typeface="Times New Roman"/>
                <a:cs typeface="Times New Roman"/>
              </a:rPr>
              <a:t>y 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professional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 company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5" dirty="0">
                <a:latin typeface="Times New Roman"/>
                <a:cs typeface="Times New Roman"/>
              </a:rPr>
              <a:t> has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done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business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with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others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your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industry.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It’s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important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check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reputation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references.</a:t>
            </a:r>
            <a:endParaRPr sz="1800">
              <a:latin typeface="Times New Roman"/>
              <a:cs typeface="Times New Roman"/>
            </a:endParaRPr>
          </a:p>
          <a:p>
            <a:pPr marL="756285" marR="7620" lvl="1" indent="-28702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Many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companies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will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provide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you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standard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reference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list,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make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sure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produce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list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actual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clients.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Obtain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Sample</a:t>
            </a:r>
            <a:r>
              <a:rPr sz="1800" b="1" spc="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Reports:</a:t>
            </a:r>
            <a:r>
              <a:rPr sz="1800" b="1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Ask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see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sample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reports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assess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what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type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information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delivered.</a:t>
            </a:r>
            <a:endParaRPr sz="1800">
              <a:latin typeface="Times New Roman"/>
              <a:cs typeface="Times New Roman"/>
            </a:endParaRPr>
          </a:p>
          <a:p>
            <a:pPr marL="756285" marR="5080" indent="-287020">
              <a:lnSpc>
                <a:spcPct val="100000"/>
              </a:lnSpc>
              <a:spcBef>
                <a:spcPts val="434"/>
              </a:spcBef>
              <a:buFont typeface="Wingdings"/>
              <a:buChar char="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Make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sure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it’s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not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just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full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industry</a:t>
            </a:r>
            <a:r>
              <a:rPr sz="1800" spc="3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jargon</a:t>
            </a:r>
            <a:r>
              <a:rPr sz="1800" spc="3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but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provides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easy-to-understand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wording.</a:t>
            </a:r>
            <a:endParaRPr sz="1800">
              <a:latin typeface="Times New Roman"/>
              <a:cs typeface="Times New Roman"/>
            </a:endParaRPr>
          </a:p>
          <a:p>
            <a:pPr marL="756285" indent="-287020">
              <a:lnSpc>
                <a:spcPct val="100000"/>
              </a:lnSpc>
              <a:spcBef>
                <a:spcPts val="430"/>
              </a:spcBef>
              <a:buFont typeface="Wingdings"/>
              <a:buChar char="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real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value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is</a:t>
            </a:r>
            <a:r>
              <a:rPr sz="1800" spc="375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in</a:t>
            </a:r>
            <a:r>
              <a:rPr sz="1800" spc="36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1800" spc="37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evaluation</a:t>
            </a:r>
            <a:r>
              <a:rPr sz="1800" spc="37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of</a:t>
            </a:r>
            <a:r>
              <a:rPr sz="1800" spc="37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1800" spc="37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results</a:t>
            </a:r>
            <a:r>
              <a:rPr sz="1800" spc="36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and</a:t>
            </a:r>
            <a:r>
              <a:rPr sz="1800" spc="3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370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action</a:t>
            </a:r>
            <a:r>
              <a:rPr sz="1800" spc="3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plan</a:t>
            </a:r>
            <a:r>
              <a:rPr sz="1800" spc="39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developed</a:t>
            </a:r>
            <a:r>
              <a:rPr sz="1800" spc="37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to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address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problems.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sz="1800" b="1" dirty="0">
                <a:latin typeface="Times New Roman"/>
                <a:cs typeface="Times New Roman"/>
              </a:rPr>
              <a:t>Determine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Data</a:t>
            </a:r>
            <a:r>
              <a:rPr sz="1800" b="1" spc="2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Security: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you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will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be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opening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your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systems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outsiders.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you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need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have 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clear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understanding of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how data </a:t>
            </a:r>
            <a:r>
              <a:rPr sz="1800" spc="-5" dirty="0">
                <a:latin typeface="Times New Roman"/>
                <a:cs typeface="Times New Roman"/>
              </a:rPr>
              <a:t>will</a:t>
            </a:r>
            <a:r>
              <a:rPr sz="1800" dirty="0">
                <a:latin typeface="Times New Roman"/>
                <a:cs typeface="Times New Roman"/>
              </a:rPr>
              <a:t> be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handled.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34"/>
              </a:spcBef>
              <a:buFont typeface="Wingdings"/>
              <a:buChar char="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This</a:t>
            </a:r>
            <a:r>
              <a:rPr sz="1800" spc="3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include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how</a:t>
            </a:r>
            <a:r>
              <a:rPr sz="1800" spc="3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data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is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accessed,</a:t>
            </a:r>
            <a:r>
              <a:rPr sz="1800" spc="3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transmitted,</a:t>
            </a:r>
            <a:r>
              <a:rPr sz="1800" spc="3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stored,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disposed</a:t>
            </a:r>
            <a:r>
              <a:rPr sz="1800" spc="34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when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job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finished.</a:t>
            </a:r>
            <a:endParaRPr sz="1800">
              <a:latin typeface="Times New Roman"/>
              <a:cs typeface="Times New Roman"/>
            </a:endParaRPr>
          </a:p>
          <a:p>
            <a:pPr marL="756285" marR="5715" lvl="1" indent="-287020">
              <a:lnSpc>
                <a:spcPct val="100000"/>
              </a:lnSpc>
              <a:spcBef>
                <a:spcPts val="430"/>
              </a:spcBef>
              <a:buFont typeface="Wingdings"/>
              <a:buChar char="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During</a:t>
            </a:r>
            <a:r>
              <a:rPr sz="1800" spc="2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</a:t>
            </a:r>
            <a:r>
              <a:rPr sz="1800" spc="2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penetration</a:t>
            </a:r>
            <a:r>
              <a:rPr sz="1800" spc="1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testing,</a:t>
            </a:r>
            <a:r>
              <a:rPr sz="1800" spc="1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you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should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know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who</a:t>
            </a:r>
            <a:r>
              <a:rPr sz="1800" spc="2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has</a:t>
            </a:r>
            <a:r>
              <a:rPr sz="1800" spc="19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access</a:t>
            </a:r>
            <a:r>
              <a:rPr sz="1800" spc="2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the</a:t>
            </a:r>
            <a:r>
              <a:rPr sz="1800" spc="20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data</a:t>
            </a:r>
            <a:r>
              <a:rPr sz="1800" spc="2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what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records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will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be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maintained</a:t>
            </a:r>
            <a:r>
              <a:rPr sz="180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8282940" y="6369938"/>
            <a:ext cx="2743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22</a:t>
            </a:fld>
            <a:endParaRPr sz="14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918" y="14427"/>
            <a:ext cx="780859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19225" marR="5080" indent="-1407160">
              <a:lnSpc>
                <a:spcPct val="100000"/>
              </a:lnSpc>
              <a:spcBef>
                <a:spcPts val="100"/>
              </a:spcBef>
            </a:pPr>
            <a:r>
              <a:rPr dirty="0"/>
              <a:t>Action</a:t>
            </a:r>
            <a:r>
              <a:rPr spc="-20" dirty="0"/>
              <a:t> </a:t>
            </a:r>
            <a:r>
              <a:rPr spc="-5" dirty="0"/>
              <a:t>steps</a:t>
            </a:r>
            <a:r>
              <a:rPr spc="-15" dirty="0"/>
              <a:t> </a:t>
            </a:r>
            <a:r>
              <a:rPr dirty="0"/>
              <a:t>you</a:t>
            </a:r>
            <a:r>
              <a:rPr spc="-20" dirty="0"/>
              <a:t> </a:t>
            </a:r>
            <a:r>
              <a:rPr dirty="0"/>
              <a:t>should</a:t>
            </a:r>
            <a:r>
              <a:rPr spc="-40" dirty="0"/>
              <a:t> </a:t>
            </a:r>
            <a:r>
              <a:rPr spc="-5" dirty="0"/>
              <a:t>take </a:t>
            </a:r>
            <a:r>
              <a:rPr dirty="0"/>
              <a:t>when</a:t>
            </a:r>
            <a:r>
              <a:rPr spc="-20" dirty="0"/>
              <a:t> </a:t>
            </a:r>
            <a:r>
              <a:rPr dirty="0"/>
              <a:t>selecting</a:t>
            </a:r>
            <a:r>
              <a:rPr spc="-40" dirty="0"/>
              <a:t> </a:t>
            </a:r>
            <a:r>
              <a:rPr dirty="0"/>
              <a:t>a </a:t>
            </a:r>
            <a:r>
              <a:rPr spc="-819" dirty="0"/>
              <a:t> </a:t>
            </a:r>
            <a:r>
              <a:rPr spc="-5" dirty="0"/>
              <a:t>penetration</a:t>
            </a:r>
            <a:r>
              <a:rPr spc="-15" dirty="0"/>
              <a:t> </a:t>
            </a:r>
            <a:r>
              <a:rPr spc="-5" dirty="0"/>
              <a:t>testing</a:t>
            </a:r>
            <a:r>
              <a:rPr spc="5" dirty="0"/>
              <a:t> </a:t>
            </a:r>
            <a:r>
              <a:rPr spc="-5" dirty="0"/>
              <a:t>vendor(3).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167130"/>
            <a:ext cx="8455660" cy="52832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105"/>
              </a:spcBef>
              <a:buFont typeface="Wingdings"/>
              <a:buChar char=""/>
              <a:tabLst>
                <a:tab pos="355600" algn="l"/>
              </a:tabLst>
            </a:pPr>
            <a:r>
              <a:rPr sz="2000" b="1" dirty="0">
                <a:latin typeface="Times New Roman"/>
                <a:cs typeface="Times New Roman"/>
              </a:rPr>
              <a:t>Check </a:t>
            </a:r>
            <a:r>
              <a:rPr sz="2000" b="1" spc="-5" dirty="0">
                <a:latin typeface="Times New Roman"/>
                <a:cs typeface="Times New Roman"/>
              </a:rPr>
              <a:t>For Liability Insurance: </a:t>
            </a:r>
            <a:r>
              <a:rPr sz="2000" spc="-5" dirty="0">
                <a:latin typeface="Times New Roman"/>
                <a:cs typeface="Times New Roman"/>
              </a:rPr>
              <a:t>If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-5" dirty="0">
                <a:latin typeface="Times New Roman"/>
                <a:cs typeface="Times New Roman"/>
              </a:rPr>
              <a:t>problem </a:t>
            </a:r>
            <a:r>
              <a:rPr sz="2000" dirty="0">
                <a:latin typeface="Times New Roman"/>
                <a:cs typeface="Times New Roman"/>
              </a:rPr>
              <a:t>does </a:t>
            </a:r>
            <a:r>
              <a:rPr sz="2000" spc="-5" dirty="0">
                <a:latin typeface="Times New Roman"/>
                <a:cs typeface="Times New Roman"/>
              </a:rPr>
              <a:t>occur, </a:t>
            </a:r>
            <a:r>
              <a:rPr sz="2000" dirty="0">
                <a:latin typeface="Times New Roman"/>
                <a:cs typeface="Times New Roman"/>
              </a:rPr>
              <a:t>you want a vendor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that </a:t>
            </a:r>
            <a:r>
              <a:rPr sz="2000" spc="-5" dirty="0">
                <a:latin typeface="Times New Roman"/>
                <a:cs typeface="Times New Roman"/>
              </a:rPr>
              <a:t>has </a:t>
            </a:r>
            <a:r>
              <a:rPr sz="2000" spc="-10" dirty="0">
                <a:latin typeface="Times New Roman"/>
                <a:cs typeface="Times New Roman"/>
              </a:rPr>
              <a:t>liability </a:t>
            </a:r>
            <a:r>
              <a:rPr sz="2000" spc="-5" dirty="0">
                <a:latin typeface="Times New Roman"/>
                <a:cs typeface="Times New Roman"/>
              </a:rPr>
              <a:t>insurance </a:t>
            </a:r>
            <a:r>
              <a:rPr sz="2000" spc="-10" dirty="0">
                <a:latin typeface="Times New Roman"/>
                <a:cs typeface="Times New Roman"/>
              </a:rPr>
              <a:t>to </a:t>
            </a:r>
            <a:r>
              <a:rPr sz="2000" spc="-5" dirty="0">
                <a:latin typeface="Times New Roman"/>
                <a:cs typeface="Times New Roman"/>
              </a:rPr>
              <a:t>remedy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-5" dirty="0">
                <a:latin typeface="Times New Roman"/>
                <a:cs typeface="Times New Roman"/>
              </a:rPr>
              <a:t>situation and mitigate </a:t>
            </a:r>
            <a:r>
              <a:rPr sz="2000" dirty="0">
                <a:latin typeface="Times New Roman"/>
                <a:cs typeface="Times New Roman"/>
              </a:rPr>
              <a:t>any </a:t>
            </a:r>
            <a:r>
              <a:rPr sz="2000" spc="-5" dirty="0">
                <a:latin typeface="Times New Roman"/>
                <a:cs typeface="Times New Roman"/>
              </a:rPr>
              <a:t>losses that </a:t>
            </a:r>
            <a:r>
              <a:rPr sz="2000" dirty="0">
                <a:latin typeface="Times New Roman"/>
                <a:cs typeface="Times New Roman"/>
              </a:rPr>
              <a:t> result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from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their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testing.</a:t>
            </a:r>
            <a:endParaRPr sz="2000">
              <a:latin typeface="Times New Roman"/>
              <a:cs typeface="Times New Roman"/>
            </a:endParaRPr>
          </a:p>
          <a:p>
            <a:pPr marL="756285" marR="6985" lvl="1" indent="-287020" algn="just">
              <a:lnSpc>
                <a:spcPct val="100000"/>
              </a:lnSpc>
              <a:spcBef>
                <a:spcPts val="440"/>
              </a:spcBef>
              <a:buFont typeface="Wingdings"/>
              <a:buChar char=""/>
              <a:tabLst>
                <a:tab pos="756920" algn="l"/>
              </a:tabLst>
            </a:pPr>
            <a:r>
              <a:rPr sz="1800" dirty="0">
                <a:latin typeface="Times New Roman"/>
                <a:cs typeface="Times New Roman"/>
              </a:rPr>
              <a:t>The vendor you choose </a:t>
            </a:r>
            <a:r>
              <a:rPr sz="1800" spc="-5" dirty="0">
                <a:latin typeface="Times New Roman"/>
                <a:cs typeface="Times New Roman"/>
              </a:rPr>
              <a:t>needs to </a:t>
            </a:r>
            <a:r>
              <a:rPr sz="1800" dirty="0">
                <a:latin typeface="Times New Roman"/>
                <a:cs typeface="Times New Roman"/>
              </a:rPr>
              <a:t>be </a:t>
            </a:r>
            <a:r>
              <a:rPr sz="1800" spc="-5" dirty="0">
                <a:latin typeface="Times New Roman"/>
                <a:cs typeface="Times New Roman"/>
              </a:rPr>
              <a:t>able </a:t>
            </a:r>
            <a:r>
              <a:rPr sz="180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provide </a:t>
            </a:r>
            <a:r>
              <a:rPr sz="1800" dirty="0">
                <a:latin typeface="Times New Roman"/>
                <a:cs typeface="Times New Roman"/>
              </a:rPr>
              <a:t>you </a:t>
            </a:r>
            <a:r>
              <a:rPr sz="1800" spc="-5" dirty="0">
                <a:latin typeface="Times New Roman"/>
                <a:cs typeface="Times New Roman"/>
              </a:rPr>
              <a:t>with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proof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of insurance 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sufficient to </a:t>
            </a:r>
            <a:r>
              <a:rPr sz="1800" spc="-5" dirty="0">
                <a:latin typeface="Times New Roman"/>
                <a:cs typeface="Times New Roman"/>
              </a:rPr>
              <a:t>cover potential losses </a:t>
            </a:r>
            <a:r>
              <a:rPr sz="1800" dirty="0">
                <a:latin typeface="Times New Roman"/>
                <a:cs typeface="Times New Roman"/>
              </a:rPr>
              <a:t>that </a:t>
            </a:r>
            <a:r>
              <a:rPr sz="1800" spc="-5" dirty="0">
                <a:latin typeface="Times New Roman"/>
                <a:cs typeface="Times New Roman"/>
              </a:rPr>
              <a:t>might occur </a:t>
            </a:r>
            <a:r>
              <a:rPr sz="1800" dirty="0">
                <a:latin typeface="Times New Roman"/>
                <a:cs typeface="Times New Roman"/>
              </a:rPr>
              <a:t>if your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data or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environment </a:t>
            </a:r>
            <a:r>
              <a:rPr sz="1800" spc="-15" dirty="0">
                <a:latin typeface="Times New Roman"/>
                <a:cs typeface="Times New Roman"/>
              </a:rPr>
              <a:t>is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compromised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as</a:t>
            </a:r>
            <a:r>
              <a:rPr sz="1800" dirty="0">
                <a:latin typeface="Times New Roman"/>
                <a:cs typeface="Times New Roman"/>
              </a:rPr>
              <a:t> 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result of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 pen test.</a:t>
            </a:r>
            <a:endParaRPr sz="1800">
              <a:latin typeface="Times New Roman"/>
              <a:cs typeface="Times New Roman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475"/>
              </a:spcBef>
              <a:buFont typeface="Wingdings"/>
              <a:buChar char=""/>
              <a:tabLst>
                <a:tab pos="35560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Define </a:t>
            </a:r>
            <a:r>
              <a:rPr sz="2000" b="1" dirty="0">
                <a:latin typeface="Times New Roman"/>
                <a:cs typeface="Times New Roman"/>
              </a:rPr>
              <a:t>The </a:t>
            </a:r>
            <a:r>
              <a:rPr sz="2000" b="1" spc="-5" dirty="0">
                <a:latin typeface="Times New Roman"/>
                <a:cs typeface="Times New Roman"/>
              </a:rPr>
              <a:t>Rules </a:t>
            </a:r>
            <a:r>
              <a:rPr sz="2000" b="1" spc="-10" dirty="0">
                <a:latin typeface="Times New Roman"/>
                <a:cs typeface="Times New Roman"/>
              </a:rPr>
              <a:t>Of </a:t>
            </a:r>
            <a:r>
              <a:rPr sz="2000" b="1" spc="-5" dirty="0">
                <a:latin typeface="Times New Roman"/>
                <a:cs typeface="Times New Roman"/>
              </a:rPr>
              <a:t>Engagement</a:t>
            </a:r>
            <a:r>
              <a:rPr sz="2000" spc="-5" dirty="0">
                <a:latin typeface="Times New Roman"/>
                <a:cs typeface="Times New Roman"/>
              </a:rPr>
              <a:t>: clearly define the rules of engagement. </a:t>
            </a:r>
            <a:r>
              <a:rPr sz="2000" dirty="0">
                <a:latin typeface="Times New Roman"/>
                <a:cs typeface="Times New Roman"/>
              </a:rPr>
              <a:t>A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contract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should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detail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exact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scope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work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and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any</a:t>
            </a:r>
            <a:r>
              <a:rPr sz="2000" spc="-5" dirty="0">
                <a:latin typeface="Times New Roman"/>
                <a:cs typeface="Times New Roman"/>
              </a:rPr>
              <a:t> limitations.</a:t>
            </a:r>
            <a:endParaRPr sz="2000">
              <a:latin typeface="Times New Roman"/>
              <a:cs typeface="Times New Roman"/>
            </a:endParaRPr>
          </a:p>
          <a:p>
            <a:pPr marL="756285" marR="6350" indent="-287020" algn="just">
              <a:lnSpc>
                <a:spcPct val="100000"/>
              </a:lnSpc>
              <a:spcBef>
                <a:spcPts val="440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Ex</a:t>
            </a:r>
            <a:r>
              <a:rPr sz="1800" spc="-5" dirty="0">
                <a:latin typeface="Times New Roman"/>
                <a:cs typeface="Times New Roman"/>
              </a:rPr>
              <a:t>: </a:t>
            </a:r>
            <a:r>
              <a:rPr sz="1800" dirty="0">
                <a:latin typeface="Times New Roman"/>
                <a:cs typeface="Times New Roman"/>
              </a:rPr>
              <a:t>there </a:t>
            </a:r>
            <a:r>
              <a:rPr sz="1800" spc="-10" dirty="0">
                <a:latin typeface="Times New Roman"/>
                <a:cs typeface="Times New Roman"/>
              </a:rPr>
              <a:t>may be </a:t>
            </a:r>
            <a:r>
              <a:rPr sz="1800" spc="-5" dirty="0">
                <a:latin typeface="Times New Roman"/>
                <a:cs typeface="Times New Roman"/>
              </a:rPr>
              <a:t>times where </a:t>
            </a:r>
            <a:r>
              <a:rPr sz="1800" dirty="0">
                <a:latin typeface="Times New Roman"/>
                <a:cs typeface="Times New Roman"/>
              </a:rPr>
              <a:t>certain </a:t>
            </a:r>
            <a:r>
              <a:rPr sz="1800" spc="-5" dirty="0">
                <a:latin typeface="Times New Roman"/>
                <a:cs typeface="Times New Roman"/>
              </a:rPr>
              <a:t>systems will </a:t>
            </a:r>
            <a:r>
              <a:rPr sz="1800" dirty="0">
                <a:latin typeface="Times New Roman"/>
                <a:cs typeface="Times New Roman"/>
              </a:rPr>
              <a:t>be </a:t>
            </a:r>
            <a:r>
              <a:rPr sz="1800" spc="-5" dirty="0">
                <a:latin typeface="Times New Roman"/>
                <a:cs typeface="Times New Roman"/>
              </a:rPr>
              <a:t>unavailable </a:t>
            </a:r>
            <a:r>
              <a:rPr sz="1800" dirty="0">
                <a:latin typeface="Times New Roman"/>
                <a:cs typeface="Times New Roman"/>
              </a:rPr>
              <a:t>for </a:t>
            </a:r>
            <a:r>
              <a:rPr sz="1800" spc="-5" dirty="0">
                <a:latin typeface="Times New Roman"/>
                <a:cs typeface="Times New Roman"/>
              </a:rPr>
              <a:t>testing </a:t>
            </a:r>
            <a:r>
              <a:rPr sz="1800" dirty="0">
                <a:latin typeface="Times New Roman"/>
                <a:cs typeface="Times New Roman"/>
              </a:rPr>
              <a:t>due </a:t>
            </a:r>
            <a:r>
              <a:rPr sz="1800" spc="-10" dirty="0">
                <a:latin typeface="Times New Roman"/>
                <a:cs typeface="Times New Roman"/>
              </a:rPr>
              <a:t>to </a:t>
            </a:r>
            <a:r>
              <a:rPr sz="1800" spc="-5" dirty="0">
                <a:latin typeface="Times New Roman"/>
                <a:cs typeface="Times New Roman"/>
              </a:rPr>
              <a:t> business concerns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production schedules. These rules should </a:t>
            </a:r>
            <a:r>
              <a:rPr sz="1800" dirty="0">
                <a:latin typeface="Times New Roman"/>
                <a:cs typeface="Times New Roman"/>
              </a:rPr>
              <a:t>be spelled out </a:t>
            </a:r>
            <a:r>
              <a:rPr sz="1800" spc="-1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advance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avoid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delays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misunderstandings.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475"/>
              </a:spcBef>
              <a:buFont typeface="Wingdings"/>
              <a:buChar char=""/>
              <a:tabLst>
                <a:tab pos="355600" algn="l"/>
              </a:tabLst>
            </a:pPr>
            <a:r>
              <a:rPr sz="2000" b="1" spc="-5" dirty="0">
                <a:latin typeface="Times New Roman"/>
                <a:cs typeface="Times New Roman"/>
              </a:rPr>
              <a:t>Define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Clear</a:t>
            </a:r>
            <a:r>
              <a:rPr sz="2000" b="1" dirty="0">
                <a:latin typeface="Times New Roman"/>
                <a:cs typeface="Times New Roman"/>
              </a:rPr>
              <a:t> </a:t>
            </a:r>
            <a:r>
              <a:rPr sz="2000" b="1" spc="-5" dirty="0">
                <a:latin typeface="Times New Roman"/>
                <a:cs typeface="Times New Roman"/>
              </a:rPr>
              <a:t>Expectations</a:t>
            </a:r>
            <a:r>
              <a:rPr sz="2000" spc="-5" dirty="0">
                <a:latin typeface="Times New Roman"/>
                <a:cs typeface="Times New Roman"/>
              </a:rPr>
              <a:t>: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Both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parties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need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Times New Roman"/>
                <a:cs typeface="Times New Roman"/>
              </a:rPr>
              <a:t>to</a:t>
            </a:r>
            <a:r>
              <a:rPr sz="2000" spc="-5" dirty="0">
                <a:latin typeface="Times New Roman"/>
                <a:cs typeface="Times New Roman"/>
              </a:rPr>
              <a:t> be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clear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about</a:t>
            </a:r>
            <a:r>
              <a:rPr sz="2000" dirty="0">
                <a:latin typeface="Times New Roman"/>
                <a:cs typeface="Times New Roman"/>
              </a:rPr>
              <a:t> what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deliverables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are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expected.</a:t>
            </a:r>
            <a:r>
              <a:rPr sz="2000" dirty="0">
                <a:latin typeface="Times New Roman"/>
                <a:cs typeface="Times New Roman"/>
              </a:rPr>
              <a:t> There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are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options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to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determine</a:t>
            </a:r>
            <a:r>
              <a:rPr sz="2000" dirty="0">
                <a:latin typeface="Times New Roman"/>
                <a:cs typeface="Times New Roman"/>
              </a:rPr>
              <a:t> the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level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and 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frequency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of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services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provided,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including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one-time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testing,</a:t>
            </a:r>
            <a:r>
              <a:rPr sz="2000" spc="49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follow-ups,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ongoing testing, and on-demand services. </a:t>
            </a:r>
            <a:r>
              <a:rPr sz="2000" dirty="0">
                <a:latin typeface="Times New Roman"/>
                <a:cs typeface="Times New Roman"/>
              </a:rPr>
              <a:t>Each </a:t>
            </a:r>
            <a:r>
              <a:rPr sz="2000" spc="-5" dirty="0">
                <a:latin typeface="Times New Roman"/>
                <a:cs typeface="Times New Roman"/>
              </a:rPr>
              <a:t>option </a:t>
            </a:r>
            <a:r>
              <a:rPr sz="2000" dirty="0">
                <a:latin typeface="Times New Roman"/>
                <a:cs typeface="Times New Roman"/>
              </a:rPr>
              <a:t>will </a:t>
            </a:r>
            <a:r>
              <a:rPr sz="2000" spc="-5" dirty="0">
                <a:latin typeface="Times New Roman"/>
                <a:cs typeface="Times New Roman"/>
              </a:rPr>
              <a:t>deliver different </a:t>
            </a:r>
            <a:r>
              <a:rPr sz="2000" dirty="0">
                <a:latin typeface="Times New Roman"/>
                <a:cs typeface="Times New Roman"/>
              </a:rPr>
              <a:t> solutions.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440"/>
              </a:spcBef>
              <a:buFont typeface="Wingdings"/>
              <a:buChar char=""/>
              <a:tabLst>
                <a:tab pos="756920" algn="l"/>
              </a:tabLst>
            </a:pPr>
            <a:r>
              <a:rPr sz="1800" spc="-5" dirty="0">
                <a:latin typeface="Times New Roman"/>
                <a:cs typeface="Times New Roman"/>
              </a:rPr>
              <a:t>Be </a:t>
            </a:r>
            <a:r>
              <a:rPr sz="1800" dirty="0">
                <a:latin typeface="Times New Roman"/>
                <a:cs typeface="Times New Roman"/>
              </a:rPr>
              <a:t>clear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up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front to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avoid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frustrations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 </a:t>
            </a:r>
            <a:r>
              <a:rPr sz="1800" spc="-5" dirty="0">
                <a:latin typeface="Times New Roman"/>
                <a:cs typeface="Times New Roman"/>
              </a:rPr>
              <a:t>misunderstandings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later.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98472" y="653541"/>
            <a:ext cx="61468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" dirty="0"/>
              <a:t>Phases</a:t>
            </a:r>
            <a:r>
              <a:rPr sz="3600" spc="-40" dirty="0"/>
              <a:t> </a:t>
            </a:r>
            <a:r>
              <a:rPr sz="3600" dirty="0"/>
              <a:t>of</a:t>
            </a:r>
            <a:r>
              <a:rPr sz="3600" spc="-25" dirty="0"/>
              <a:t> </a:t>
            </a:r>
            <a:r>
              <a:rPr sz="3600" dirty="0"/>
              <a:t>Penetration</a:t>
            </a:r>
            <a:r>
              <a:rPr sz="3600" spc="-45" dirty="0"/>
              <a:t> </a:t>
            </a:r>
            <a:r>
              <a:rPr sz="3600" dirty="0"/>
              <a:t>Testing</a:t>
            </a:r>
            <a:endParaRPr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88949" y="1295483"/>
            <a:ext cx="6359448" cy="5410013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279395"/>
            <a:ext cx="8455025" cy="135509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marL="74930" algn="ctr">
              <a:lnSpc>
                <a:spcPct val="100000"/>
              </a:lnSpc>
              <a:spcBef>
                <a:spcPts val="1015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Testing(1)</a:t>
            </a:r>
          </a:p>
          <a:p>
            <a:pPr marL="12700" marR="5080">
              <a:lnSpc>
                <a:spcPct val="100000"/>
              </a:lnSpc>
              <a:spcBef>
                <a:spcPts val="670"/>
              </a:spcBef>
              <a:tabLst>
                <a:tab pos="593090" algn="l"/>
                <a:tab pos="1481455" algn="l"/>
                <a:tab pos="1967864" algn="l"/>
                <a:tab pos="2890520" algn="l"/>
                <a:tab pos="3254375" algn="l"/>
                <a:tab pos="3742690" algn="l"/>
                <a:tab pos="5033010" algn="l"/>
                <a:tab pos="6156960" algn="l"/>
                <a:tab pos="6706870" algn="l"/>
                <a:tab pos="7938770" algn="l"/>
                <a:tab pos="8317865" algn="l"/>
              </a:tabLst>
            </a:pPr>
            <a:r>
              <a:rPr sz="2200" spc="-5" dirty="0">
                <a:latin typeface="Times New Roman"/>
                <a:cs typeface="Times New Roman"/>
              </a:rPr>
              <a:t>T</a:t>
            </a:r>
            <a:r>
              <a:rPr sz="2200" dirty="0">
                <a:latin typeface="Times New Roman"/>
                <a:cs typeface="Times New Roman"/>
              </a:rPr>
              <a:t>h</a:t>
            </a:r>
            <a:r>
              <a:rPr sz="2200" spc="-5" dirty="0">
                <a:latin typeface="Times New Roman"/>
                <a:cs typeface="Times New Roman"/>
              </a:rPr>
              <a:t>e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p</a:t>
            </a:r>
            <a:r>
              <a:rPr sz="2200" dirty="0">
                <a:latin typeface="Times New Roman"/>
                <a:cs typeface="Times New Roman"/>
              </a:rPr>
              <a:t>h</a:t>
            </a:r>
            <a:r>
              <a:rPr sz="2200" spc="-5" dirty="0">
                <a:latin typeface="Times New Roman"/>
                <a:cs typeface="Times New Roman"/>
              </a:rPr>
              <a:t>as</a:t>
            </a:r>
            <a:r>
              <a:rPr sz="2200" spc="-15" dirty="0">
                <a:latin typeface="Times New Roman"/>
                <a:cs typeface="Times New Roman"/>
              </a:rPr>
              <a:t>e</a:t>
            </a:r>
            <a:r>
              <a:rPr sz="2200" spc="-5" dirty="0">
                <a:latin typeface="Times New Roman"/>
                <a:cs typeface="Times New Roman"/>
              </a:rPr>
              <a:t>s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are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crit</a:t>
            </a:r>
            <a:r>
              <a:rPr sz="2200" spc="5" dirty="0">
                <a:latin typeface="Times New Roman"/>
                <a:cs typeface="Times New Roman"/>
              </a:rPr>
              <a:t>i</a:t>
            </a:r>
            <a:r>
              <a:rPr sz="2200" spc="-5" dirty="0">
                <a:latin typeface="Times New Roman"/>
                <a:cs typeface="Times New Roman"/>
              </a:rPr>
              <a:t>cal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to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the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20" dirty="0">
                <a:latin typeface="Times New Roman"/>
                <a:cs typeface="Times New Roman"/>
              </a:rPr>
              <a:t>s</a:t>
            </a:r>
            <a:r>
              <a:rPr sz="2200" spc="-5" dirty="0">
                <a:latin typeface="Times New Roman"/>
                <a:cs typeface="Times New Roman"/>
              </a:rPr>
              <a:t>ucces</a:t>
            </a:r>
            <a:r>
              <a:rPr sz="2200" spc="-15" dirty="0">
                <a:latin typeface="Times New Roman"/>
                <a:cs typeface="Times New Roman"/>
              </a:rPr>
              <a:t>s</a:t>
            </a:r>
            <a:r>
              <a:rPr sz="2200" spc="-5" dirty="0">
                <a:latin typeface="Times New Roman"/>
                <a:cs typeface="Times New Roman"/>
              </a:rPr>
              <a:t>ful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plan</a:t>
            </a:r>
            <a:r>
              <a:rPr sz="2200" dirty="0">
                <a:latin typeface="Times New Roman"/>
                <a:cs typeface="Times New Roman"/>
              </a:rPr>
              <a:t>n</a:t>
            </a:r>
            <a:r>
              <a:rPr sz="2200" spc="-5" dirty="0">
                <a:latin typeface="Times New Roman"/>
                <a:cs typeface="Times New Roman"/>
              </a:rPr>
              <a:t>ing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and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execution</a:t>
            </a:r>
            <a:r>
              <a:rPr sz="2200" dirty="0">
                <a:latin typeface="Times New Roman"/>
                <a:cs typeface="Times New Roman"/>
              </a:rPr>
              <a:t>	o</a:t>
            </a:r>
            <a:r>
              <a:rPr sz="2200" spc="-5" dirty="0">
                <a:latin typeface="Times New Roman"/>
                <a:cs typeface="Times New Roman"/>
              </a:rPr>
              <a:t>f</a:t>
            </a:r>
            <a:r>
              <a:rPr sz="2200" dirty="0">
                <a:latin typeface="Times New Roman"/>
                <a:cs typeface="Times New Roman"/>
              </a:rPr>
              <a:t>	</a:t>
            </a:r>
            <a:r>
              <a:rPr sz="2200" spc="-5" dirty="0">
                <a:latin typeface="Times New Roman"/>
                <a:cs typeface="Times New Roman"/>
              </a:rPr>
              <a:t>a  penetration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test.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340" y="2011394"/>
            <a:ext cx="8455660" cy="37217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834" algn="just">
              <a:lnSpc>
                <a:spcPct val="100000"/>
              </a:lnSpc>
              <a:spcBef>
                <a:spcPts val="625"/>
              </a:spcBef>
              <a:buAutoNum type="arabicPeriod"/>
              <a:tabLst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Pre-Engagement</a:t>
            </a:r>
            <a:r>
              <a:rPr sz="2200" spc="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Interactions</a:t>
            </a:r>
            <a:r>
              <a:rPr sz="2200" spc="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Information</a:t>
            </a:r>
            <a:r>
              <a:rPr sz="2200" spc="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gathering:</a:t>
            </a:r>
            <a:endParaRPr sz="2200">
              <a:latin typeface="Times New Roman"/>
              <a:cs typeface="Times New Roman"/>
            </a:endParaRPr>
          </a:p>
          <a:p>
            <a:pPr marL="756285" marR="6350" lvl="1" indent="-287020" algn="just">
              <a:lnSpc>
                <a:spcPct val="100000"/>
              </a:lnSpc>
              <a:spcBef>
                <a:spcPts val="49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During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this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pre-phase,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a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company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will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outline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logistics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of the test,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expectations, legal implications, objectives 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and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goals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customer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would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like to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achieve.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 testers should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work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 company to fully understand any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risks, the organizational culture, and the best pentesting strategy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organization.</a:t>
            </a:r>
            <a:endParaRPr sz="2000">
              <a:latin typeface="Times New Roman"/>
              <a:cs typeface="Times New Roman"/>
            </a:endParaRPr>
          </a:p>
          <a:p>
            <a:pPr marL="756285" marR="6985" lvl="1" indent="-287020" algn="just">
              <a:lnSpc>
                <a:spcPct val="100000"/>
              </a:lnSpc>
              <a:spcBef>
                <a:spcPts val="484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may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want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perform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 white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box, black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box,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or gray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box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planning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occurs</a:t>
            </a:r>
            <a:r>
              <a:rPr sz="20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along</a:t>
            </a:r>
            <a:r>
              <a:rPr sz="20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aligning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goals</a:t>
            </a:r>
            <a:r>
              <a:rPr sz="20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1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specific</a:t>
            </a:r>
            <a:r>
              <a:rPr sz="20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pentesting</a:t>
            </a:r>
            <a:endParaRPr sz="20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outcomes.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871060"/>
            <a:ext cx="8454390" cy="483616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625"/>
              </a:spcBef>
              <a:buAutoNum type="arabicPeriod" startAt="2"/>
              <a:tabLst>
                <a:tab pos="469900" algn="l"/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Reconnaissance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2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Open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Source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Intelligence</a:t>
            </a:r>
            <a:r>
              <a:rPr sz="2200" spc="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(OSINT)</a:t>
            </a:r>
            <a:r>
              <a:rPr sz="2200" spc="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Gathering: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whole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point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 this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phase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getting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to </a:t>
            </a: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know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target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80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pentester</a:t>
            </a:r>
            <a:r>
              <a:rPr sz="20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works</a:t>
            </a:r>
            <a:r>
              <a:rPr sz="2000" spc="1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gathering</a:t>
            </a:r>
            <a:r>
              <a:rPr sz="2000" spc="1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as</a:t>
            </a:r>
            <a:r>
              <a:rPr sz="2000" spc="1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much</a:t>
            </a:r>
            <a:r>
              <a:rPr sz="2000" spc="1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intelligence</a:t>
            </a:r>
            <a:r>
              <a:rPr sz="20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1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1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organization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potential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targets</a:t>
            </a:r>
            <a:r>
              <a:rPr sz="2000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for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exploit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Who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important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people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company?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40"/>
              </a:spcBef>
              <a:buChar char="-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This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can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be answered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by looking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at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company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web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site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or LinkedIn.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75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Who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do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they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do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business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with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?</a:t>
            </a:r>
            <a:endParaRPr sz="2000">
              <a:latin typeface="Times New Roman"/>
              <a:cs typeface="Times New Roman"/>
            </a:endParaRPr>
          </a:p>
          <a:p>
            <a:pPr marL="1155700" marR="6985" lvl="2" indent="-228600">
              <a:lnSpc>
                <a:spcPct val="100000"/>
              </a:lnSpc>
              <a:spcBef>
                <a:spcPts val="440"/>
              </a:spcBef>
              <a:buChar char="-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they</a:t>
            </a:r>
            <a:r>
              <a:rPr sz="1800" spc="1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may</a:t>
            </a:r>
            <a:r>
              <a:rPr sz="1800" spc="11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be</a:t>
            </a:r>
            <a:r>
              <a:rPr sz="1800" spc="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able</a:t>
            </a:r>
            <a:r>
              <a:rPr sz="1800" spc="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use</a:t>
            </a:r>
            <a:r>
              <a:rPr sz="1800" spc="11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social</a:t>
            </a:r>
            <a:r>
              <a:rPr sz="1800" spc="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engineering,</a:t>
            </a:r>
            <a:r>
              <a:rPr sz="1800" spc="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by</a:t>
            </a:r>
            <a:r>
              <a:rPr sz="1800" spc="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make</a:t>
            </a:r>
            <a:r>
              <a:rPr sz="1800" spc="1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1800" spc="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few</a:t>
            </a:r>
            <a:r>
              <a:rPr sz="1800" spc="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“sales</a:t>
            </a:r>
            <a:r>
              <a:rPr sz="1800" spc="1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calls”</a:t>
            </a:r>
            <a:r>
              <a:rPr sz="1800" spc="1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1800" spc="-43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company.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75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What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public</a:t>
            </a:r>
            <a:r>
              <a:rPr sz="2000" spc="-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data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is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available</a:t>
            </a:r>
            <a:r>
              <a:rPr sz="2000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about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company?</a:t>
            </a:r>
            <a:endParaRPr sz="20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440"/>
              </a:spcBef>
              <a:buChar char="-"/>
              <a:tabLst>
                <a:tab pos="1155700" algn="l"/>
                <a:tab pos="1156335" algn="l"/>
                <a:tab pos="2035175" algn="l"/>
                <a:tab pos="2773045" algn="l"/>
                <a:tab pos="3105150" algn="l"/>
                <a:tab pos="3920490" algn="l"/>
                <a:tab pos="5129530" algn="l"/>
                <a:tab pos="5588635" algn="l"/>
                <a:tab pos="6021070" algn="l"/>
                <a:tab pos="6645909" algn="l"/>
                <a:tab pos="6952615" algn="l"/>
                <a:tab pos="799655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Hacker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s	c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l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	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	addr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ess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	in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f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ion	and	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un	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scans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	to	determine	what  hardware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software they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are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using.</a:t>
            </a:r>
            <a:endParaRPr sz="18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515"/>
              </a:spcBef>
              <a:buChar char="-"/>
              <a:tabLst>
                <a:tab pos="756285" algn="l"/>
                <a:tab pos="756920" algn="l"/>
                <a:tab pos="1100455" algn="l"/>
                <a:tab pos="2252980" algn="l"/>
                <a:tab pos="2876550" algn="l"/>
                <a:tab pos="3283585" algn="l"/>
                <a:tab pos="4621530" algn="l"/>
                <a:tab pos="5757545" algn="l"/>
                <a:tab pos="6226810" algn="l"/>
                <a:tab pos="7179945" algn="l"/>
                <a:tab pos="7867015" algn="l"/>
              </a:tabLst>
            </a:pP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	pe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tester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uses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ex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h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austi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v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checklist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fi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ding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en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	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ent</a:t>
            </a:r>
            <a:r>
              <a:rPr sz="2200" spc="-15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y</a:t>
            </a:r>
            <a:endParaRPr sz="22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points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and vulnerabilities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within</a:t>
            </a:r>
            <a:r>
              <a:rPr sz="22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2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200" dirty="0">
                <a:solidFill>
                  <a:srgbClr val="212121"/>
                </a:solidFill>
                <a:latin typeface="Times New Roman"/>
                <a:cs typeface="Times New Roman"/>
              </a:rPr>
              <a:t>organization.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6525">
              <a:lnSpc>
                <a:spcPts val="165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Testing(2)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272980"/>
            <a:ext cx="8455025" cy="4880610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469900" indent="-457834">
              <a:lnSpc>
                <a:spcPct val="100000"/>
              </a:lnSpc>
              <a:spcBef>
                <a:spcPts val="630"/>
              </a:spcBef>
              <a:buAutoNum type="arabicPeriod" startAt="2"/>
              <a:tabLst>
                <a:tab pos="469900" algn="l"/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Reconnaissance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2200" spc="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Open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Source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Intelligence</a:t>
            </a:r>
            <a:r>
              <a:rPr sz="2200" spc="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(OSINT)</a:t>
            </a:r>
            <a:r>
              <a:rPr sz="2200" spc="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Gathering: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-"/>
              <a:tabLst>
                <a:tab pos="756285" algn="l"/>
                <a:tab pos="756920" algn="l"/>
              </a:tabLst>
            </a:pP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Common</a:t>
            </a:r>
            <a:r>
              <a:rPr sz="20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intelligence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gathering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techniques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include:</a:t>
            </a:r>
            <a:endParaRPr sz="2000">
              <a:latin typeface="Times New Roman"/>
              <a:cs typeface="Times New Roman"/>
            </a:endParaRPr>
          </a:p>
          <a:p>
            <a:pPr marL="1155700" marR="5080" lvl="2" indent="-2286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156335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Search</a:t>
            </a:r>
            <a:r>
              <a:rPr sz="2000" spc="2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engine</a:t>
            </a:r>
            <a:r>
              <a:rPr sz="2000" spc="2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queries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:</a:t>
            </a:r>
            <a:r>
              <a:rPr sz="2000" spc="22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request</a:t>
            </a:r>
            <a:r>
              <a:rPr sz="2000" spc="2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2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information</a:t>
            </a:r>
            <a:r>
              <a:rPr sz="2000" spc="2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that</a:t>
            </a:r>
            <a:r>
              <a:rPr sz="2000" spc="2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2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made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using</a:t>
            </a:r>
            <a:r>
              <a:rPr sz="2000" spc="2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search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engine.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156335" algn="l"/>
              </a:tabLst>
            </a:pP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Domain</a:t>
            </a:r>
            <a:r>
              <a:rPr sz="2000" spc="3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name</a:t>
            </a:r>
            <a:r>
              <a:rPr sz="2000" spc="3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searches/WHOIS</a:t>
            </a:r>
            <a:r>
              <a:rPr sz="2000" spc="3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lookups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:</a:t>
            </a:r>
            <a:r>
              <a:rPr sz="2000" spc="3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WHOIS</a:t>
            </a:r>
            <a:r>
              <a:rPr sz="2000" spc="3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Tool</a:t>
            </a:r>
            <a:r>
              <a:rPr sz="2000" spc="3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3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See</a:t>
            </a:r>
            <a:r>
              <a:rPr sz="2000" spc="2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Who</a:t>
            </a:r>
            <a:endParaRPr sz="20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</a:pP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Owns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Domain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and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Registration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Data.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156335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Social</a:t>
            </a:r>
            <a:r>
              <a:rPr sz="2000" spc="-6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Engineering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156335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Internet</a:t>
            </a:r>
            <a:r>
              <a:rPr sz="2000" spc="-4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Footprinting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–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email</a:t>
            </a:r>
            <a:r>
              <a:rPr sz="20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addresses,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usernames,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social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networks,</a:t>
            </a:r>
            <a:endParaRPr sz="2000">
              <a:latin typeface="Times New Roman"/>
              <a:cs typeface="Times New Roman"/>
            </a:endParaRPr>
          </a:p>
          <a:p>
            <a:pPr marL="1155700" marR="6985" lvl="2" indent="-228600">
              <a:lnSpc>
                <a:spcPct val="100000"/>
              </a:lnSpc>
              <a:spcBef>
                <a:spcPts val="484"/>
              </a:spcBef>
              <a:buFont typeface="Wingdings"/>
              <a:buChar char=""/>
              <a:tabLst>
                <a:tab pos="1156335" algn="l"/>
                <a:tab pos="2110105" algn="l"/>
                <a:tab pos="3542665" algn="l"/>
                <a:tab pos="4300220" algn="l"/>
                <a:tab pos="5263515" algn="l"/>
                <a:tab pos="5836920" algn="l"/>
                <a:tab pos="6967855" algn="l"/>
                <a:tab pos="7867015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In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r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nal	Foo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pr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nt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ng	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–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	sweeps,	po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	sca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ng,	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v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rse	DNS,  packet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sniffing:</a:t>
            </a:r>
            <a:endParaRPr sz="2000">
              <a:latin typeface="Times New Roman"/>
              <a:cs typeface="Times New Roman"/>
            </a:endParaRPr>
          </a:p>
          <a:p>
            <a:pPr marL="1612900" marR="5080" lvl="3" indent="-2286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613535" algn="l"/>
                <a:tab pos="2210435" algn="l"/>
                <a:tab pos="3144520" algn="l"/>
                <a:tab pos="3388360" algn="l"/>
                <a:tab pos="4353560" algn="l"/>
                <a:tab pos="5387340" algn="l"/>
                <a:tab pos="6504305" algn="l"/>
                <a:tab pos="7101840" algn="l"/>
                <a:tab pos="7429500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Pi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g	swe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p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:	a	net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w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ork	sc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nni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	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</a:t>
            </a:r>
            <a:r>
              <a:rPr sz="2000" spc="10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que	us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	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	d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ine  which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 range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addresses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map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live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hosts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(computers).</a:t>
            </a:r>
            <a:endParaRPr sz="2000">
              <a:latin typeface="Times New Roman"/>
              <a:cs typeface="Times New Roman"/>
            </a:endParaRPr>
          </a:p>
          <a:p>
            <a:pPr marL="1612900" marR="6350" lvl="3" indent="-228600">
              <a:lnSpc>
                <a:spcPct val="100000"/>
              </a:lnSpc>
              <a:spcBef>
                <a:spcPts val="480"/>
              </a:spcBef>
              <a:buFont typeface="Wingdings"/>
              <a:buChar char=""/>
              <a:tabLst>
                <a:tab pos="1613535" algn="l"/>
              </a:tabLst>
            </a:pP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reverse</a:t>
            </a:r>
            <a:r>
              <a:rPr sz="2000" spc="409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DNS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:</a:t>
            </a:r>
            <a:r>
              <a:rPr sz="2000" spc="3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If</a:t>
            </a:r>
            <a:r>
              <a:rPr sz="2000" spc="4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spc="4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type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</a:t>
            </a:r>
            <a:r>
              <a:rPr sz="2000" spc="40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address,</a:t>
            </a:r>
            <a:r>
              <a:rPr sz="2000" spc="4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we</a:t>
            </a:r>
            <a:r>
              <a:rPr sz="2000" spc="4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will</a:t>
            </a:r>
            <a:r>
              <a:rPr sz="2000" spc="4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attempt</a:t>
            </a:r>
            <a:r>
              <a:rPr sz="2000" spc="4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locate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dns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PTR record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that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IP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address.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Testing(3)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938529"/>
            <a:ext cx="8455025" cy="5288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69900" marR="623570" indent="-457834" algn="just">
              <a:lnSpc>
                <a:spcPct val="100000"/>
              </a:lnSpc>
              <a:spcBef>
                <a:spcPts val="95"/>
              </a:spcBef>
              <a:buAutoNum type="arabicPeriod" startAt="3"/>
              <a:tabLst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Threat Modeling and Vulnerability Identification: (Discovery and </a:t>
            </a:r>
            <a:r>
              <a:rPr sz="2200" spc="-5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Scanning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–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Vulnerability</a:t>
            </a:r>
            <a:r>
              <a:rPr sz="2200" spc="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10" dirty="0">
                <a:solidFill>
                  <a:srgbClr val="3333CC"/>
                </a:solidFill>
                <a:latin typeface="Times New Roman"/>
                <a:cs typeface="Times New Roman"/>
              </a:rPr>
              <a:t>assessment)</a:t>
            </a:r>
            <a:endParaRPr sz="22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9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tester identifies targets and maps the attack vectors. Any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information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gathered during the Reconnaissance phase is used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inform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method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of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attack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during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most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common</a:t>
            </a:r>
            <a:r>
              <a:rPr sz="2000" spc="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areas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pentester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will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map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identify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include: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 algn="just">
              <a:lnSpc>
                <a:spcPct val="100000"/>
              </a:lnSpc>
              <a:spcBef>
                <a:spcPts val="445"/>
              </a:spcBef>
              <a:buChar char="•"/>
              <a:tabLst>
                <a:tab pos="1156335" algn="l"/>
              </a:tabLst>
            </a:pP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Business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assets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–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identify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categorize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high-value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assets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0"/>
              </a:spcBef>
              <a:buChar char="–"/>
              <a:tabLst>
                <a:tab pos="16135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Employee</a:t>
            </a:r>
            <a:r>
              <a:rPr sz="18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0"/>
              </a:spcBef>
              <a:buChar char="–"/>
              <a:tabLst>
                <a:tab pos="1613535" algn="l"/>
              </a:tabLst>
            </a:pP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Customer</a:t>
            </a:r>
            <a:r>
              <a:rPr sz="18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4"/>
              </a:spcBef>
              <a:buChar char="–"/>
              <a:tabLst>
                <a:tab pos="16135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Technical</a:t>
            </a:r>
            <a:r>
              <a:rPr sz="1800" spc="-1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4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Threats</a:t>
            </a:r>
            <a:r>
              <a:rPr sz="18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– identify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categorize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internal</a:t>
            </a:r>
            <a:r>
              <a:rPr sz="18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external</a:t>
            </a:r>
            <a:r>
              <a:rPr sz="18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threats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0"/>
              </a:spcBef>
              <a:buChar char="–"/>
              <a:tabLst>
                <a:tab pos="16135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Internal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threats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–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Management,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employees,</a:t>
            </a:r>
            <a:r>
              <a:rPr sz="18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vendors,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etc.</a:t>
            </a:r>
            <a:endParaRPr sz="1800">
              <a:latin typeface="Times New Roman"/>
              <a:cs typeface="Times New Roman"/>
            </a:endParaRPr>
          </a:p>
          <a:p>
            <a:pPr marL="1612900" marR="6350" lvl="3" indent="-228600">
              <a:lnSpc>
                <a:spcPct val="100000"/>
              </a:lnSpc>
              <a:spcBef>
                <a:spcPts val="434"/>
              </a:spcBef>
              <a:buChar char="–"/>
              <a:tabLst>
                <a:tab pos="1613535" algn="l"/>
              </a:tabLst>
            </a:pP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External</a:t>
            </a:r>
            <a:r>
              <a:rPr sz="18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threats</a:t>
            </a:r>
            <a:r>
              <a:rPr sz="1800" spc="1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–</a:t>
            </a:r>
            <a:r>
              <a:rPr sz="18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Ports,</a:t>
            </a:r>
            <a:r>
              <a:rPr sz="1800" spc="1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Network</a:t>
            </a:r>
            <a:r>
              <a:rPr sz="18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Protocols,</a:t>
            </a:r>
            <a:r>
              <a:rPr sz="18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Web</a:t>
            </a:r>
            <a:r>
              <a:rPr sz="18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Applications,</a:t>
            </a:r>
            <a:r>
              <a:rPr sz="18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Network </a:t>
            </a:r>
            <a:r>
              <a:rPr sz="1800" spc="-43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Traffic,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etc..</a:t>
            </a:r>
            <a:endParaRPr sz="18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70"/>
              </a:spcBef>
              <a:buChar char="–"/>
              <a:tabLst>
                <a:tab pos="756285" algn="l"/>
                <a:tab pos="756920" algn="l"/>
                <a:tab pos="1077595" algn="l"/>
                <a:tab pos="2131060" algn="l"/>
                <a:tab pos="2705735" algn="l"/>
                <a:tab pos="2955925" algn="l"/>
                <a:tab pos="4388485" algn="l"/>
                <a:tab pos="5301615" algn="l"/>
                <a:tab pos="5636895" algn="l"/>
                <a:tab pos="6701155" algn="l"/>
                <a:tab pos="6952615" algn="l"/>
                <a:tab pos="807593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	pe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st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	us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	a	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vuln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bil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ty	sc</a:t>
            </a:r>
            <a:r>
              <a:rPr sz="2000" spc="-20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nner	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t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	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c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m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plete	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a	d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i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c</a:t>
            </a:r>
            <a:r>
              <a:rPr sz="2000" spc="5" dirty="0">
                <a:solidFill>
                  <a:srgbClr val="3333CC"/>
                </a:solidFill>
                <a:latin typeface="Times New Roman"/>
                <a:cs typeface="Times New Roman"/>
              </a:rPr>
              <a:t>ov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e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ry	</a:t>
            </a:r>
            <a:r>
              <a:rPr sz="2000" spc="-15" dirty="0">
                <a:solidFill>
                  <a:srgbClr val="3333CC"/>
                </a:solidFill>
                <a:latin typeface="Times New Roman"/>
                <a:cs typeface="Times New Roman"/>
              </a:rPr>
              <a:t>a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nd  inventory</a:t>
            </a:r>
            <a:r>
              <a:rPr sz="2000" spc="-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risks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posed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by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identified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vulnerabilities.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4844" y="6261608"/>
            <a:ext cx="52990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9085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–	Then</a:t>
            </a:r>
            <a:r>
              <a:rPr sz="2000" spc="5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validates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if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vulnerability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exploitable.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07400" y="6353047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212121"/>
                </a:solidFill>
                <a:latin typeface="Arial MT"/>
                <a:cs typeface="Arial MT"/>
              </a:rPr>
              <a:t>7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Testing(4)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718660"/>
            <a:ext cx="8987790" cy="553974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625"/>
              </a:spcBef>
              <a:buAutoNum type="arabicPeriod" startAt="4"/>
              <a:tabLst>
                <a:tab pos="469265" algn="l"/>
                <a:tab pos="469900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Exploitation:</a:t>
            </a:r>
            <a:endParaRPr sz="22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9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pentester</a:t>
            </a:r>
            <a:r>
              <a:rPr sz="2000" spc="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begins</a:t>
            </a:r>
            <a:r>
              <a:rPr sz="2000" spc="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</a:t>
            </a:r>
            <a:r>
              <a:rPr sz="2000" spc="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exploits</a:t>
            </a:r>
            <a:r>
              <a:rPr sz="20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found</a:t>
            </a:r>
            <a:r>
              <a:rPr sz="2000" spc="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within</a:t>
            </a:r>
            <a:r>
              <a:rPr sz="2000" spc="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6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network,</a:t>
            </a:r>
            <a:r>
              <a:rPr sz="2000" spc="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applications,</a:t>
            </a:r>
            <a:endParaRPr sz="2000">
              <a:latin typeface="Times New Roman"/>
              <a:cs typeface="Times New Roman"/>
            </a:endParaRPr>
          </a:p>
          <a:p>
            <a:pPr marL="756285">
              <a:lnSpc>
                <a:spcPct val="100000"/>
              </a:lnSpc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-5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data.</a:t>
            </a:r>
            <a:endParaRPr sz="2000">
              <a:latin typeface="Times New Roman"/>
              <a:cs typeface="Times New Roman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goal</a:t>
            </a:r>
            <a:r>
              <a:rPr sz="20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ethical</a:t>
            </a:r>
            <a:r>
              <a:rPr sz="2000" spc="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hacker</a:t>
            </a:r>
            <a:r>
              <a:rPr sz="2000" spc="5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is</a:t>
            </a:r>
            <a:r>
              <a:rPr sz="2000" spc="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see</a:t>
            </a:r>
            <a:r>
              <a:rPr sz="2000" spc="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exactly</a:t>
            </a:r>
            <a:r>
              <a:rPr sz="2000" spc="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how</a:t>
            </a:r>
            <a:r>
              <a:rPr sz="2000" spc="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far</a:t>
            </a:r>
            <a:r>
              <a:rPr sz="2000" spc="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they</a:t>
            </a:r>
            <a:r>
              <a:rPr sz="2000" spc="4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can</a:t>
            </a:r>
            <a:r>
              <a:rPr sz="2000" spc="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get</a:t>
            </a:r>
            <a:r>
              <a:rPr sz="2000" spc="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into</a:t>
            </a:r>
            <a:r>
              <a:rPr sz="2000" spc="5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your </a:t>
            </a:r>
            <a:r>
              <a:rPr sz="2000" spc="-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environment,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identify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high-value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targets,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 avoid</a:t>
            </a:r>
            <a:r>
              <a:rPr sz="20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any detection.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Some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of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standard</a:t>
            </a:r>
            <a:r>
              <a:rPr sz="2000" spc="-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exploit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tactics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include: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4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Web</a:t>
            </a:r>
            <a:r>
              <a:rPr sz="1800" spc="18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Application</a:t>
            </a:r>
            <a:r>
              <a:rPr sz="1800" spc="19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Attacks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:</a:t>
            </a:r>
            <a:r>
              <a:rPr sz="18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attempt</a:t>
            </a:r>
            <a:r>
              <a:rPr sz="1800" spc="1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by</a:t>
            </a:r>
            <a:r>
              <a:rPr sz="1800" spc="1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18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malicious</a:t>
            </a:r>
            <a:r>
              <a:rPr sz="18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actor</a:t>
            </a:r>
            <a:r>
              <a:rPr sz="18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1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</a:t>
            </a:r>
            <a:r>
              <a:rPr sz="1800" spc="1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18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endParaRPr sz="18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Web-based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application.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0"/>
              </a:spcBef>
              <a:buChar char="–"/>
              <a:tabLst>
                <a:tab pos="16135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target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either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application</a:t>
            </a:r>
            <a:r>
              <a:rPr sz="18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itself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gain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sensitive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data,</a:t>
            </a:r>
            <a:endParaRPr sz="1800">
              <a:latin typeface="Times New Roman"/>
              <a:cs typeface="Times New Roman"/>
            </a:endParaRPr>
          </a:p>
          <a:p>
            <a:pPr marL="1612900" lvl="3" indent="-229235">
              <a:lnSpc>
                <a:spcPct val="100000"/>
              </a:lnSpc>
              <a:spcBef>
                <a:spcPts val="434"/>
              </a:spcBef>
              <a:buChar char="–"/>
              <a:tabLst>
                <a:tab pos="16135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or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use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application</a:t>
            </a:r>
            <a:r>
              <a:rPr sz="18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launch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attacks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against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users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of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 application.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Network</a:t>
            </a:r>
            <a:r>
              <a:rPr sz="1800" spc="13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Attacks:</a:t>
            </a:r>
            <a:r>
              <a:rPr sz="1800" spc="14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attempt</a:t>
            </a:r>
            <a:r>
              <a:rPr sz="18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gain</a:t>
            </a:r>
            <a:r>
              <a:rPr sz="1800" spc="1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unauthorized</a:t>
            </a:r>
            <a:r>
              <a:rPr sz="1800" spc="14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1800" spc="13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</a:t>
            </a:r>
            <a:r>
              <a:rPr sz="1800" spc="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organization's</a:t>
            </a:r>
            <a:r>
              <a:rPr sz="1800" spc="1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network,</a:t>
            </a:r>
            <a:endParaRPr sz="18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objective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of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stealing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data</a:t>
            </a:r>
            <a:r>
              <a:rPr sz="18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or perform</a:t>
            </a:r>
            <a:r>
              <a:rPr sz="1800" spc="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other</a:t>
            </a:r>
            <a:r>
              <a:rPr sz="18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malicious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 activity.</a:t>
            </a:r>
            <a:endParaRPr sz="1800">
              <a:latin typeface="Times New Roman"/>
              <a:cs typeface="Times New Roman"/>
            </a:endParaRPr>
          </a:p>
          <a:p>
            <a:pPr marL="1155700" marR="5715" lvl="2" indent="-228600">
              <a:lnSpc>
                <a:spcPct val="100000"/>
              </a:lnSpc>
              <a:spcBef>
                <a:spcPts val="430"/>
              </a:spcBef>
              <a:buChar char="•"/>
              <a:tabLst>
                <a:tab pos="1155700" algn="l"/>
                <a:tab pos="1156335" algn="l"/>
                <a:tab pos="2681605" algn="l"/>
                <a:tab pos="3521075" algn="l"/>
                <a:tab pos="4297045" algn="l"/>
                <a:tab pos="4718050" algn="l"/>
                <a:tab pos="5301615" algn="l"/>
                <a:tab pos="6242050" algn="l"/>
                <a:tab pos="7551420" algn="l"/>
                <a:tab pos="7870190" algn="l"/>
              </a:tabLst>
            </a:pP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Me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m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or</a:t>
            </a:r>
            <a:r>
              <a:rPr sz="1800" spc="20" dirty="0">
                <a:solidFill>
                  <a:srgbClr val="3333CC"/>
                </a:solidFill>
                <a:latin typeface="Times New Roman"/>
                <a:cs typeface="Times New Roman"/>
              </a:rPr>
              <a:t>y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-</a:t>
            </a:r>
            <a:r>
              <a:rPr sz="1800" spc="-15" dirty="0">
                <a:solidFill>
                  <a:srgbClr val="3333CC"/>
                </a:solidFill>
                <a:latin typeface="Times New Roman"/>
                <a:cs typeface="Times New Roman"/>
              </a:rPr>
              <a:t>b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ase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d	a</a:t>
            </a:r>
            <a:r>
              <a:rPr sz="1800" spc="5" dirty="0">
                <a:solidFill>
                  <a:srgbClr val="3333CC"/>
                </a:solidFill>
                <a:latin typeface="Times New Roman"/>
                <a:cs typeface="Times New Roman"/>
              </a:rPr>
              <a:t>t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tack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s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:	</a:t>
            </a:r>
            <a:r>
              <a:rPr sz="1800" dirty="0">
                <a:latin typeface="Times New Roman"/>
                <a:cs typeface="Times New Roman"/>
              </a:rPr>
              <a:t>exp</a:t>
            </a:r>
            <a:r>
              <a:rPr sz="1800" spc="5" dirty="0">
                <a:latin typeface="Times New Roman"/>
                <a:cs typeface="Times New Roman"/>
              </a:rPr>
              <a:t>l</a:t>
            </a:r>
            <a:r>
              <a:rPr sz="1800" dirty="0">
                <a:latin typeface="Times New Roman"/>
                <a:cs typeface="Times New Roman"/>
              </a:rPr>
              <a:t>o</a:t>
            </a:r>
            <a:r>
              <a:rPr sz="1800" spc="-10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t	the	</a:t>
            </a:r>
            <a:r>
              <a:rPr sz="1800" spc="-10" dirty="0">
                <a:latin typeface="Times New Roman"/>
                <a:cs typeface="Times New Roman"/>
              </a:rPr>
              <a:t>m</a:t>
            </a:r>
            <a:r>
              <a:rPr sz="1800" spc="-5" dirty="0">
                <a:latin typeface="Times New Roman"/>
                <a:cs typeface="Times New Roman"/>
              </a:rPr>
              <a:t>ost</a:t>
            </a:r>
            <a:r>
              <a:rPr sz="1800" dirty="0">
                <a:latin typeface="Times New Roman"/>
                <a:cs typeface="Times New Roman"/>
              </a:rPr>
              <a:t>	com</a:t>
            </a:r>
            <a:r>
              <a:rPr sz="1800" spc="-15" dirty="0">
                <a:latin typeface="Times New Roman"/>
                <a:cs typeface="Times New Roman"/>
              </a:rPr>
              <a:t>m</a:t>
            </a:r>
            <a:r>
              <a:rPr sz="1800" dirty="0">
                <a:latin typeface="Times New Roman"/>
                <a:cs typeface="Times New Roman"/>
              </a:rPr>
              <a:t>on	vuln</a:t>
            </a:r>
            <a:r>
              <a:rPr sz="1800" spc="5" dirty="0">
                <a:latin typeface="Times New Roman"/>
                <a:cs typeface="Times New Roman"/>
              </a:rPr>
              <a:t>e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10" dirty="0">
                <a:latin typeface="Times New Roman"/>
                <a:cs typeface="Times New Roman"/>
              </a:rPr>
              <a:t>b</a:t>
            </a:r>
            <a:r>
              <a:rPr sz="1800" dirty="0">
                <a:latin typeface="Times New Roman"/>
                <a:cs typeface="Times New Roman"/>
              </a:rPr>
              <a:t>i</a:t>
            </a:r>
            <a:r>
              <a:rPr sz="1800" spc="5" dirty="0">
                <a:latin typeface="Times New Roman"/>
                <a:cs typeface="Times New Roman"/>
              </a:rPr>
              <a:t>l</a:t>
            </a:r>
            <a:r>
              <a:rPr sz="1800" spc="-10" dirty="0">
                <a:latin typeface="Times New Roman"/>
                <a:cs typeface="Times New Roman"/>
              </a:rPr>
              <a:t>it</a:t>
            </a:r>
            <a:r>
              <a:rPr sz="1800" dirty="0">
                <a:latin typeface="Times New Roman"/>
                <a:cs typeface="Times New Roman"/>
              </a:rPr>
              <a:t>y	in	app</a:t>
            </a:r>
            <a:r>
              <a:rPr sz="1800" spc="5" dirty="0">
                <a:latin typeface="Times New Roman"/>
                <a:cs typeface="Times New Roman"/>
              </a:rPr>
              <a:t>l</a:t>
            </a:r>
            <a:r>
              <a:rPr sz="1800" spc="-10" dirty="0">
                <a:latin typeface="Times New Roman"/>
                <a:cs typeface="Times New Roman"/>
              </a:rPr>
              <a:t>i</a:t>
            </a:r>
            <a:r>
              <a:rPr sz="1800" dirty="0">
                <a:latin typeface="Times New Roman"/>
                <a:cs typeface="Times New Roman"/>
              </a:rPr>
              <a:t>c</a:t>
            </a:r>
            <a:r>
              <a:rPr sz="1800" spc="5" dirty="0">
                <a:latin typeface="Times New Roman"/>
                <a:cs typeface="Times New Roman"/>
              </a:rPr>
              <a:t>a</a:t>
            </a:r>
            <a:r>
              <a:rPr sz="1800" spc="-10" dirty="0">
                <a:latin typeface="Times New Roman"/>
                <a:cs typeface="Times New Roman"/>
              </a:rPr>
              <a:t>t</a:t>
            </a:r>
            <a:r>
              <a:rPr sz="1800" dirty="0">
                <a:latin typeface="Times New Roman"/>
                <a:cs typeface="Times New Roman"/>
              </a:rPr>
              <a:t>i</a:t>
            </a:r>
            <a:r>
              <a:rPr sz="1800" spc="-10" dirty="0">
                <a:latin typeface="Times New Roman"/>
                <a:cs typeface="Times New Roman"/>
              </a:rPr>
              <a:t>o</a:t>
            </a:r>
            <a:r>
              <a:rPr sz="1800" spc="-5" dirty="0">
                <a:latin typeface="Times New Roman"/>
                <a:cs typeface="Times New Roman"/>
              </a:rPr>
              <a:t>ns 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(buffer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overflows)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Zero-Day</a:t>
            </a:r>
            <a:r>
              <a:rPr sz="1800" spc="55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Angle:</a:t>
            </a:r>
            <a:r>
              <a:rPr sz="1800" spc="54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</a:t>
            </a:r>
            <a:r>
              <a:rPr sz="1800" spc="5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attack</a:t>
            </a:r>
            <a:r>
              <a:rPr sz="1800" spc="5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that</a:t>
            </a:r>
            <a:r>
              <a:rPr sz="1800" spc="5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exploits</a:t>
            </a:r>
            <a:r>
              <a:rPr sz="1800" spc="5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</a:t>
            </a:r>
            <a:r>
              <a:rPr sz="1800" spc="5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potentially</a:t>
            </a:r>
            <a:r>
              <a:rPr sz="1800" spc="5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serious</a:t>
            </a:r>
            <a:r>
              <a:rPr sz="1800" spc="5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software</a:t>
            </a:r>
            <a:r>
              <a:rPr sz="1800" spc="5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security</a:t>
            </a:r>
            <a:endParaRPr sz="1800">
              <a:latin typeface="Times New Roman"/>
              <a:cs typeface="Times New Roman"/>
            </a:endParaRPr>
          </a:p>
          <a:p>
            <a:pPr marL="115570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weakness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vendor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developer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unaware of</a:t>
            </a:r>
            <a:r>
              <a:rPr sz="1800" dirty="0">
                <a:latin typeface="Times New Roman"/>
                <a:cs typeface="Times New Roman"/>
              </a:rPr>
              <a:t>.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spc="-5" dirty="0">
                <a:solidFill>
                  <a:srgbClr val="3333CC"/>
                </a:solidFill>
                <a:latin typeface="Times New Roman"/>
                <a:cs typeface="Times New Roman"/>
              </a:rPr>
              <a:t>Wi-Fi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attacks,</a:t>
            </a:r>
            <a:r>
              <a:rPr sz="1800" spc="-2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Physical</a:t>
            </a:r>
            <a:r>
              <a:rPr sz="1800" spc="-3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Attacks,</a:t>
            </a:r>
            <a:r>
              <a:rPr sz="1800" spc="-1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Social</a:t>
            </a:r>
            <a:r>
              <a:rPr sz="1800" spc="-2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3333CC"/>
                </a:solidFill>
                <a:latin typeface="Times New Roman"/>
                <a:cs typeface="Times New Roman"/>
              </a:rPr>
              <a:t>engineering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5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77364" y="395985"/>
            <a:ext cx="558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Phases</a:t>
            </a:r>
            <a:r>
              <a:rPr spc="-10" dirty="0"/>
              <a:t> </a:t>
            </a:r>
            <a:r>
              <a:rPr dirty="0"/>
              <a:t>of</a:t>
            </a:r>
            <a:r>
              <a:rPr spc="5" dirty="0"/>
              <a:t> </a:t>
            </a:r>
            <a:r>
              <a:rPr spc="-5" dirty="0"/>
              <a:t>Penetration</a:t>
            </a:r>
            <a:r>
              <a:rPr spc="-10" dirty="0"/>
              <a:t> </a:t>
            </a:r>
            <a:r>
              <a:rPr spc="-5" dirty="0"/>
              <a:t>Testing(5)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871060"/>
            <a:ext cx="8455660" cy="538099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69900" indent="-457834" algn="just">
              <a:lnSpc>
                <a:spcPct val="100000"/>
              </a:lnSpc>
              <a:spcBef>
                <a:spcPts val="625"/>
              </a:spcBef>
              <a:buAutoNum type="arabicPeriod" startAt="5"/>
              <a:tabLst>
                <a:tab pos="470534" algn="l"/>
              </a:tabLst>
            </a:pP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Post-Exploitation, Risk </a:t>
            </a:r>
            <a:r>
              <a:rPr sz="2200" dirty="0">
                <a:solidFill>
                  <a:srgbClr val="3333CC"/>
                </a:solidFill>
                <a:latin typeface="Times New Roman"/>
                <a:cs typeface="Times New Roman"/>
              </a:rPr>
              <a:t>Analysis</a:t>
            </a:r>
            <a:r>
              <a:rPr sz="2200" spc="-15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200" spc="-5" dirty="0">
                <a:solidFill>
                  <a:srgbClr val="3333CC"/>
                </a:solidFill>
                <a:latin typeface="Times New Roman"/>
                <a:cs typeface="Times New Roman"/>
              </a:rPr>
              <a:t>and Recommendations:</a:t>
            </a:r>
            <a:endParaRPr sz="22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90"/>
              </a:spcBef>
              <a:buChar char="–"/>
              <a:tabLst>
                <a:tab pos="75692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After the exploitation, the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goal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is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document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the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methods used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 gain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your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organization’s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valuable</a:t>
            </a:r>
            <a:r>
              <a:rPr sz="20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information.</a:t>
            </a:r>
            <a:endParaRPr sz="2000">
              <a:latin typeface="Times New Roman"/>
              <a:cs typeface="Times New Roman"/>
            </a:endParaRPr>
          </a:p>
          <a:p>
            <a:pPr marL="756285" marR="6350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tester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should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be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able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determine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value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of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compromised</a:t>
            </a:r>
            <a:r>
              <a:rPr sz="2000" spc="46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systems</a:t>
            </a:r>
            <a:r>
              <a:rPr sz="2000" spc="4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4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any</a:t>
            </a:r>
            <a:r>
              <a:rPr sz="2000" spc="4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value</a:t>
            </a:r>
            <a:r>
              <a:rPr sz="2000" spc="47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associated</a:t>
            </a:r>
            <a:r>
              <a:rPr sz="2000" spc="484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</a:t>
            </a:r>
            <a:r>
              <a:rPr sz="2000" spc="4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47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sensitive</a:t>
            </a:r>
            <a:r>
              <a:rPr sz="2000" spc="459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data </a:t>
            </a:r>
            <a:r>
              <a:rPr sz="2000" spc="-4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captured.</a:t>
            </a:r>
            <a:endParaRPr sz="20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84"/>
              </a:spcBef>
              <a:buChar char="–"/>
              <a:tabLst>
                <a:tab pos="756920" algn="l"/>
              </a:tabLst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Some pentesters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are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unable </a:t>
            </a:r>
            <a:r>
              <a:rPr sz="2000" spc="-10" dirty="0">
                <a:solidFill>
                  <a:srgbClr val="3333CC"/>
                </a:solidFill>
                <a:latin typeface="Times New Roman"/>
                <a:cs typeface="Times New Roman"/>
              </a:rPr>
              <a:t>to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quantify the impact of accessing data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or 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to 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provide</a:t>
            </a:r>
            <a:r>
              <a:rPr sz="2000" spc="2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recommendations</a:t>
            </a:r>
            <a:r>
              <a:rPr sz="2000" spc="3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on</a:t>
            </a:r>
            <a:r>
              <a:rPr sz="2000" spc="3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how</a:t>
            </a:r>
            <a:r>
              <a:rPr sz="2000" spc="3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2000" spc="3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remediate</a:t>
            </a:r>
            <a:r>
              <a:rPr sz="2000" spc="3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3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vulnerabilities</a:t>
            </a:r>
            <a:r>
              <a:rPr sz="2000" spc="3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within </a:t>
            </a:r>
            <a:r>
              <a:rPr sz="2000" spc="-4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environment.</a:t>
            </a:r>
            <a:endParaRPr sz="2000">
              <a:latin typeface="Times New Roman"/>
              <a:cs typeface="Times New Roman"/>
            </a:endParaRPr>
          </a:p>
          <a:p>
            <a:pPr marL="756285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Make</a:t>
            </a:r>
            <a:r>
              <a:rPr sz="2000" spc="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sure</a:t>
            </a:r>
            <a:r>
              <a:rPr sz="2000" spc="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you</a:t>
            </a:r>
            <a:r>
              <a:rPr sz="2000" spc="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ask</a:t>
            </a:r>
            <a:r>
              <a:rPr sz="2000" spc="10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</a:t>
            </a:r>
            <a:r>
              <a:rPr sz="2000" spc="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sanitized</a:t>
            </a:r>
            <a:r>
              <a:rPr sz="2000" spc="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spc="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r>
              <a:rPr sz="2000" spc="9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report</a:t>
            </a:r>
            <a:r>
              <a:rPr sz="2000" spc="8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that</a:t>
            </a:r>
            <a:r>
              <a:rPr sz="2000" spc="9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333CC"/>
                </a:solidFill>
                <a:latin typeface="Times New Roman"/>
                <a:cs typeface="Times New Roman"/>
              </a:rPr>
              <a:t>clearly</a:t>
            </a:r>
            <a:r>
              <a:rPr sz="2000" spc="80" dirty="0">
                <a:solidFill>
                  <a:srgbClr val="3333CC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3333CC"/>
                </a:solidFill>
                <a:latin typeface="Times New Roman"/>
                <a:cs typeface="Times New Roman"/>
              </a:rPr>
              <a:t>shows</a:t>
            </a:r>
            <a:endParaRPr sz="2000">
              <a:latin typeface="Times New Roman"/>
              <a:cs typeface="Times New Roman"/>
            </a:endParaRPr>
          </a:p>
          <a:p>
            <a:pPr marL="756285" algn="just">
              <a:lnSpc>
                <a:spcPct val="100000"/>
              </a:lnSpc>
            </a:pP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recommendations</a:t>
            </a:r>
            <a:r>
              <a:rPr sz="20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for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fixing</a:t>
            </a:r>
            <a:r>
              <a:rPr sz="20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security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holes</a:t>
            </a:r>
            <a:r>
              <a:rPr sz="2000" spc="-2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and</a:t>
            </a:r>
            <a:r>
              <a:rPr sz="2000" spc="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vulnerabilities.</a:t>
            </a:r>
            <a:endParaRPr sz="2000">
              <a:latin typeface="Times New Roman"/>
              <a:cs typeface="Times New Roman"/>
            </a:endParaRPr>
          </a:p>
          <a:p>
            <a:pPr marL="756285" marR="5715" lvl="1" indent="-287020" algn="just">
              <a:lnSpc>
                <a:spcPct val="100000"/>
              </a:lnSpc>
              <a:spcBef>
                <a:spcPts val="480"/>
              </a:spcBef>
              <a:buChar char="–"/>
              <a:tabLst>
                <a:tab pos="756920" algn="l"/>
              </a:tabLst>
            </a:pP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Once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penetration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testing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recommendations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are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complete,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 the</a:t>
            </a:r>
            <a:r>
              <a:rPr sz="2000" spc="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212121"/>
                </a:solidFill>
                <a:latin typeface="Times New Roman"/>
                <a:cs typeface="Times New Roman"/>
              </a:rPr>
              <a:t>tester </a:t>
            </a:r>
            <a:r>
              <a:rPr sz="20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2000" dirty="0">
                <a:solidFill>
                  <a:srgbClr val="212121"/>
                </a:solidFill>
                <a:latin typeface="Times New Roman"/>
                <a:cs typeface="Times New Roman"/>
              </a:rPr>
              <a:t>should:</a:t>
            </a:r>
            <a:endParaRPr sz="20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40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clean</a:t>
            </a:r>
            <a:r>
              <a:rPr sz="1800" spc="-4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up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-3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environment,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4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reconfigure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any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he/she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obtained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to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penetrate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environment,</a:t>
            </a:r>
            <a:endParaRPr sz="1800">
              <a:latin typeface="Times New Roman"/>
              <a:cs typeface="Times New Roman"/>
            </a:endParaRPr>
          </a:p>
          <a:p>
            <a:pPr marL="1155700" lvl="2" indent="-229235">
              <a:lnSpc>
                <a:spcPct val="100000"/>
              </a:lnSpc>
              <a:spcBef>
                <a:spcPts val="434"/>
              </a:spcBef>
              <a:buChar char="•"/>
              <a:tabLst>
                <a:tab pos="1155700" algn="l"/>
                <a:tab pos="1156335" algn="l"/>
              </a:tabLst>
            </a:pP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prevent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future</a:t>
            </a:r>
            <a:r>
              <a:rPr sz="1800" spc="-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unauthorized</a:t>
            </a:r>
            <a:r>
              <a:rPr sz="1800" spc="-2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access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into</a:t>
            </a:r>
            <a:r>
              <a:rPr sz="1800" spc="-15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the</a:t>
            </a:r>
            <a:r>
              <a:rPr sz="1800" spc="-10" dirty="0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212121"/>
                </a:solidFill>
                <a:latin typeface="Times New Roman"/>
                <a:cs typeface="Times New Roman"/>
              </a:rPr>
              <a:t>system.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F8132770B828A48BD3BF54E2C55D03E" ma:contentTypeVersion="7" ma:contentTypeDescription="Create a new document." ma:contentTypeScope="" ma:versionID="04154994eeaaabf0b7fe50a1574811d8">
  <xsd:schema xmlns:xsd="http://www.w3.org/2001/XMLSchema" xmlns:xs="http://www.w3.org/2001/XMLSchema" xmlns:p="http://schemas.microsoft.com/office/2006/metadata/properties" xmlns:ns2="ecefae53-4da3-49df-9688-603b869a07b5" targetNamespace="http://schemas.microsoft.com/office/2006/metadata/properties" ma:root="true" ma:fieldsID="f1c8f16f884b5803e8bc872a6f5d9c6c" ns2:_="">
    <xsd:import namespace="ecefae53-4da3-49df-9688-603b869a07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efae53-4da3-49df-9688-603b869a07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2A3DFB0-AEC4-446A-BAFE-566244593894}"/>
</file>

<file path=customXml/itemProps2.xml><?xml version="1.0" encoding="utf-8"?>
<ds:datastoreItem xmlns:ds="http://schemas.openxmlformats.org/officeDocument/2006/customXml" ds:itemID="{FD468532-5F0F-423D-9A74-8DCC36AF4370}"/>
</file>

<file path=customXml/itemProps3.xml><?xml version="1.0" encoding="utf-8"?>
<ds:datastoreItem xmlns:ds="http://schemas.openxmlformats.org/officeDocument/2006/customXml" ds:itemID="{C4DB929A-1AB1-4E90-841B-2C502C372D6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1713</Words>
  <Application>Microsoft Office PowerPoint</Application>
  <PresentationFormat>On-screen Show (4:3)</PresentationFormat>
  <Paragraphs>222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MT</vt:lpstr>
      <vt:lpstr>Calibri</vt:lpstr>
      <vt:lpstr>Times New Roman</vt:lpstr>
      <vt:lpstr>Wingdings</vt:lpstr>
      <vt:lpstr>Office Theme</vt:lpstr>
      <vt:lpstr>Advanced data Security</vt:lpstr>
      <vt:lpstr>Penetration testing</vt:lpstr>
      <vt:lpstr>Phases of Penetration Testing</vt:lpstr>
      <vt:lpstr>Phases of Penetration Testing(1) The phases are critical to the successful planning and execution of a  penetration test.</vt:lpstr>
      <vt:lpstr>Phases of Penetration Testing(2)</vt:lpstr>
      <vt:lpstr>Phases of Penetration Testing(2)</vt:lpstr>
      <vt:lpstr>Phases of Penetration Testing(3)</vt:lpstr>
      <vt:lpstr>Phases of Penetration Testing(4)</vt:lpstr>
      <vt:lpstr>Phases of Penetration Testing(5)</vt:lpstr>
      <vt:lpstr>Phases of Penetration Testing(5cont)</vt:lpstr>
      <vt:lpstr>Phases of Penetration Testing(6)</vt:lpstr>
      <vt:lpstr>Phases of Penetration Testing(6)</vt:lpstr>
      <vt:lpstr>Types of Penetration Testing</vt:lpstr>
      <vt:lpstr>Types of Penetration Testing(1)</vt:lpstr>
      <vt:lpstr>Types of Penetration Testing(2)</vt:lpstr>
      <vt:lpstr>Types of Penetration Testing(3)</vt:lpstr>
      <vt:lpstr>Types of Penetration Testing(4)</vt:lpstr>
      <vt:lpstr>Types of Penetration Testing(5)</vt:lpstr>
      <vt:lpstr>Types of Penetration Testing(6)</vt:lpstr>
      <vt:lpstr>Action steps you should take when selecting a  penetration testing vendor(1).</vt:lpstr>
      <vt:lpstr>Action steps you should take when selecting a  penetration testing vendor(2).</vt:lpstr>
      <vt:lpstr>Action steps you should take when selecting a  penetration testing vendor(3).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Principals of Information Security,  Fourth Edition</dc:title>
  <dc:creator>HH</dc:creator>
  <cp:lastModifiedBy>Hp</cp:lastModifiedBy>
  <cp:revision>1</cp:revision>
  <dcterms:created xsi:type="dcterms:W3CDTF">2023-05-11T18:33:55Z</dcterms:created>
  <dcterms:modified xsi:type="dcterms:W3CDTF">2023-05-11T18:38:01Z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2023-05-11T00:00:00Z</vt:filetime>
  </property>
  <property fmtid="{D5CDD505-2E9C-101B-9397-08002B2CF9AE}" pid="5" name="ContentTypeId">
    <vt:lpwstr>0x0101007F8132770B828A48BD3BF54E2C55D03E</vt:lpwstr>
  </property>
</Properties>
</file>